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1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5">
          <p15:clr>
            <a:srgbClr val="A4A3A4"/>
          </p15:clr>
        </p15:guide>
        <p15:guide id="2" pos="54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0709F7-C4A5-4DAA-9ECC-88EBCA296C3A}">
  <a:tblStyle styleId="{1E0709F7-C4A5-4DAA-9ECC-88EBCA296C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87" y="38"/>
      </p:cViewPr>
      <p:guideLst>
        <p:guide orient="horz" pos="555"/>
        <p:guide pos="54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
        <p:cNvGrpSpPr/>
        <p:nvPr/>
      </p:nvGrpSpPr>
      <p:grpSpPr>
        <a:xfrm>
          <a:off x="0" y="0"/>
          <a:ext cx="0" cy="0"/>
          <a:chOff x="0" y="0"/>
          <a:chExt cx="0" cy="0"/>
        </a:xfrm>
      </p:grpSpPr>
      <p:sp>
        <p:nvSpPr>
          <p:cNvPr id="10" name="Google Shape;10;g6279887c6e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11;g6279887c6e_8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52ff90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5f52ff905d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60fa0f2e88_17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60fa0f2e88_17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0fa0f2e88_17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60fa0f2e88_17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60fa0f2e88_17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60fa0f2e88_17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7674c02c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47674c02c3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60fa0f2e88_17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34" name="Google Shape;834;g60fa0f2e88_17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60fa0f2e88_1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43" name="Google Shape;843;g60fa0f2e88_17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0fa0f2e88_17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g60fa0f2e88_17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7674c02c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47674c02c3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0fa0f2e88_17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g60fa0f2e88_17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a0f2e88_1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73" name="Google Shape;873;g60fa0f2e88_17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01f13c8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601f13c8a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60fa0f2e88_17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am going to ratchet up the difficulties on these a little more. </a:t>
            </a:r>
            <a:endParaRPr/>
          </a:p>
        </p:txBody>
      </p:sp>
      <p:sp>
        <p:nvSpPr>
          <p:cNvPr id="882" name="Google Shape;882;g60fa0f2e88_17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60fa0f2e88_17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60fa0f2e88_17_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60fa0f2e88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g60fa0f2e88_2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0fa0f2e88_2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0fa0f2e88_2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0fa0f2e88_2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7" name="Google Shape;917;g60fa0f2e88_2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60fa0f2e88_2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g60fa0f2e88_2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762bcf02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g4762bcf028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762bcf02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6" name="Google Shape;936;g4762bcf028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762bcf02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3" name="Google Shape;943;g4762bcf028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60fa0f2e88_2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you can use your own search criteria for these, We will go by record count. </a:t>
            </a:r>
            <a:endParaRPr/>
          </a:p>
        </p:txBody>
      </p:sp>
      <p:sp>
        <p:nvSpPr>
          <p:cNvPr id="950" name="Google Shape;950;g60fa0f2e88_22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01f13c8a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601f13c8a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60fa0f2e88_2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you can use your own search criteria for these, We will go by record count. </a:t>
            </a:r>
            <a:endParaRPr/>
          </a:p>
        </p:txBody>
      </p:sp>
      <p:sp>
        <p:nvSpPr>
          <p:cNvPr id="959" name="Google Shape;959;g60fa0f2e88_22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0fa0f2e88_2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60fa0f2e88_22_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0fa0f2e88_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7" name="Google Shape;977;g60fa0f2e88_2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0fa0f2e88_2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0fa0f2e88_2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60fa0f2e88_2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4" name="Google Shape;994;g60fa0f2e88_27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60fa0f2e88_2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1" name="Google Shape;1001;g60fa0f2e88_27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60fa0f2e88_2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8" name="Google Shape;1008;g60fa0f2e88_27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0fa0f2e88_2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4" name="Google Shape;1014;g60fa0f2e88_27_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01f13c8a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601f13c8ac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f52ff905d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5f52ff905d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1f13c8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601f13c8ac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01f13c8a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601f13c8ac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01f13c8a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601f13c8a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f52ff905d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5f52ff905d_2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52ff905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f52ff905d_2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d7d3fea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g4d7d3fea7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f52ff905d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5f52ff905d_2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f52ff905d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5f52ff905d_2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1f13c8a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601f13c8ac_0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01f13c8a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601f13c8ac_0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f52ff905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f52ff905d_2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f52ff905d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use SQLite Studio. You have to download both because SQLite sits on top of the source code of SQLite. This is like a “skin” if you are of a certain age. </a:t>
            </a:r>
            <a:endParaRPr/>
          </a:p>
          <a:p>
            <a:pPr marL="0" lvl="0" indent="0" algn="l" rtl="0">
              <a:spcBef>
                <a:spcPts val="0"/>
              </a:spcBef>
              <a:spcAft>
                <a:spcPts val="0"/>
              </a:spcAft>
              <a:buNone/>
            </a:pPr>
            <a:r>
              <a:rPr lang="en-US"/>
              <a:t>SHOW HOW TO FIND THE NUMBER OF ROWS AND COLUMNS AND WHAT TYPE EACH COLUMN IS! </a:t>
            </a:r>
            <a:endParaRPr/>
          </a:p>
        </p:txBody>
      </p:sp>
      <p:sp>
        <p:nvSpPr>
          <p:cNvPr id="204" name="Google Shape;204;g5f52ff905d_2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15" name="Google Shape;2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062bb7f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24" name="Google Shape;224;g6062bb7f9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062bb7f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33" name="Google Shape;233;g6062bb7f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62bb7f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will give you a little more time so you can navigate what is going on here. </a:t>
            </a:r>
            <a:endParaRPr/>
          </a:p>
        </p:txBody>
      </p:sp>
      <p:sp>
        <p:nvSpPr>
          <p:cNvPr id="242" name="Google Shape;242;g6062bb7f9a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5f52ff905d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g5f52ff905d_2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0fa0f2e8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60fa0f2e88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0fa0f2e88_2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0fa0f2e88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0fa0f2e8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60fa0f2e88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0fa0f2e88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60fa0f2e88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0fa0f2e88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60fa0f2e88_2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0fa0f2e88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while we have been doing </a:t>
            </a:r>
            <a:endParaRPr/>
          </a:p>
        </p:txBody>
      </p:sp>
      <p:sp>
        <p:nvSpPr>
          <p:cNvPr id="304" name="Google Shape;304;g60fa0f2e88_2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0fa0f2e88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60fa0f2e88_2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a0f2e88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60fa0f2e88_2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01f13c8a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601f13c8ac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601f13c8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g601f13c8ac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01f13c8a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601f13c8ac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01f13c8a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601f13c8a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0fa0f2e88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56" name="Google Shape;356;g60fa0f2e88_2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7674c02c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62" name="Google Shape;362;g47674c02c3_1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062bb7f9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69" name="Google Shape;369;g6062bb7f9a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062bb7f9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Copy and paste this to your Lahman database. </a:t>
            </a:r>
            <a:endParaRPr/>
          </a:p>
          <a:p>
            <a:pPr marL="0" lvl="0" indent="0" algn="l" rtl="0">
              <a:spcBef>
                <a:spcPts val="0"/>
              </a:spcBef>
              <a:spcAft>
                <a:spcPts val="0"/>
              </a:spcAft>
              <a:buNone/>
            </a:pPr>
            <a:r>
              <a:rPr lang="en-US"/>
              <a:t>This basically reproduces what we were doing with the GUI before. </a:t>
            </a:r>
            <a:endParaRPr/>
          </a:p>
        </p:txBody>
      </p:sp>
      <p:sp>
        <p:nvSpPr>
          <p:cNvPr id="375" name="Google Shape;375;g6062bb7f9a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0fa0f2e88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60fa0f2e88_2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0fa0f2e88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60fa0f2e88_2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0fa0f2e88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60fa0f2e88_2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0fa0f2e88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60fa0f2e88_2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601f13c8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g601f13c8ac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0fa0f2e88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g60fa0f2e88_2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0fa0f2e88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60fa0f2e88_2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0fa0f2e8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60fa0f2e88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0fa0f2e88_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0fa0f2e88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0fa0f2e88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Sorting and filtering are unique operation</a:t>
            </a:r>
            <a:endParaRPr/>
          </a:p>
        </p:txBody>
      </p:sp>
      <p:sp>
        <p:nvSpPr>
          <p:cNvPr id="444" name="Google Shape;444;g60fa0f2e88_7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762bcf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4762bcf02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762bcf0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4762bcf0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762bcf02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4762bcf028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762bcf02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4762bcf028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601f13c8a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601f13c8ac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5f52ff905d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g5f52ff905d_2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0fa0f2e88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Sorting and filtering are unique operation</a:t>
            </a:r>
            <a:endParaRPr/>
          </a:p>
        </p:txBody>
      </p:sp>
      <p:sp>
        <p:nvSpPr>
          <p:cNvPr id="489" name="Google Shape;489;g60fa0f2e88_7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0fa0f2e88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60fa0f2e88_7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0fa0f2e88_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60fa0f2e88_7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0fa0f2e88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60fa0f2e88_7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0fa0f2e88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60fa0f2e88_1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0fa0f2e88_1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0fa0f2e88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4762bcf02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4762bcf028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762bcf02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4762bcf028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fe17d1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5ffe17d1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0fa0f2e88_1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60fa0f2e88_1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601f13c8a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g601f13c8ac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0fa0f2e88_1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60fa0f2e88_1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0fa0f2e88_1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60fa0f2e88_12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0fa0f2e88_1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60fa0f2e88_12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0fa0f2e88_1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60fa0f2e88_12_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0fa0f2e88_12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0fa0f2e88_1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762bcf02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4762bcf028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60fa0f2e88_1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60fa0f2e88_12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60fa0f2e88_1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60fa0f2e88_12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0fa0f2e88_1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60fa0f2e88_12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60fa0f2e88_1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60fa0f2e88_12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1f13c8a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g601f13c8ac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0fa0f2e88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60fa0f2e88_1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762bcf028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762bcf02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762bcf02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4762bcf028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762bcf02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4762bcf028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279887c6e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6279887c6e_8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279887c6e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6279887c6e_8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279887c6e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6279887c6e_8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762bcf02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4762bcf028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0fa0f2e88_1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60fa0f2e88_1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762bcf02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4762bcf028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a9a32522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a9a3252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762bcf02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28" name="Google Shape;728;g4762bcf028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0fa0f2e88_1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37" name="Google Shape;737;g60fa0f2e88_17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0fa0f2e88_1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46" name="Google Shape;746;g60fa0f2e88_17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0fa0f2e88_17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5" name="Google Shape;755;g60fa0f2e88_17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a0f2e88_17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60fa0f2e88_17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0fa0f2e88_1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60fa0f2e88_17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60fa0f2e88_1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g60fa0f2e88_17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4762bcf02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4762bcf028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60fa0f2e88_17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I wanted to show this to you guys but don’t want to exclude anybody. </a:t>
            </a:r>
            <a:endParaRPr/>
          </a:p>
        </p:txBody>
      </p:sp>
      <p:sp>
        <p:nvSpPr>
          <p:cNvPr id="789" name="Google Shape;789;g60fa0f2e88_17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60fa0f2e88_17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60fa0f2e88_17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7" name="Google Shape;7;p1" descr="Master_slide_bg_gradient_red_bar.jpg"/>
          <p:cNvPicPr preferRelativeResize="0"/>
          <p:nvPr/>
        </p:nvPicPr>
        <p:blipFill rotWithShape="1">
          <a:blip r:embed="rId4">
            <a:alphaModFix/>
          </a:blip>
          <a:srcRect t="-5"/>
          <a:stretch/>
        </p:blipFill>
        <p:spPr>
          <a:xfrm>
            <a:off x="397381" y="254004"/>
            <a:ext cx="1434213" cy="457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hyperlink" Target="https://learning.oreilly.com/library/view/r-for-data/9781491910382/"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07.xml.rels><?xml version="1.0" encoding="UTF-8" standalone="yes"?>
<Relationships xmlns="http://schemas.openxmlformats.org/package/2006/relationships"><Relationship Id="rId3" Type="http://schemas.openxmlformats.org/officeDocument/2006/relationships/hyperlink" Target="https://learning.oreilly.com/library/view/r-for-data/9781491910382/"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hyperlink" Target="https://www.oreilly.com/library/view/learning-sql-2nd/9780596801847/" TargetMode="External"/><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hyperlink" Target="https://www.oreilly.com/library/view/learning-sql-2nd/9780596801847/" TargetMode="External"/><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hyperlink" Target="https://georgejmount.com"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5" Type="http://schemas.openxmlformats.org/officeDocument/2006/relationships/hyperlink" Target="http://github.com/summerofgeorge/" TargetMode="External"/><Relationship Id="rId4" Type="http://schemas.openxmlformats.org/officeDocument/2006/relationships/hyperlink" Target="https://twitter.com/gjmount"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hyperlink" Target="https://github.com/jknecht/baseball-archive-sqlite/blob/master/lahman2016.sqli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support.office.com/en-us/article/Introduction-to-Microsoft-Power-Query-for-Excel-6E92E2F4-2079-4E1F-BAD5-89F6269CD605"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support.office.com/en-us/article/Introduction-to-Microsoft-Power-Query-for-Excel-6E92E2F4-2079-4E1F-BAD5-89F6269CD605"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hyperlink" Target="https://support.office.com/en-us/article/Introduction-to-Microsoft-Power-Query-for-Excel-6E92E2F4-2079-4E1F-BAD5-89F6269CD605"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4" name="Google Shape;14;p3"/>
          <p:cNvSpPr txBox="1"/>
          <p:nvPr/>
        </p:nvSpPr>
        <p:spPr>
          <a:xfrm>
            <a:off x="398625" y="1025425"/>
            <a:ext cx="10299300" cy="46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400"/>
              <a:t>George Mount, Data Analyst &amp; Educator at Stringfest Analytics</a:t>
            </a:r>
            <a:endParaRPr sz="2400"/>
          </a:p>
          <a:p>
            <a:pPr marL="0" marR="0" lvl="0" indent="0" algn="l" rtl="0">
              <a:lnSpc>
                <a:spcPct val="100000"/>
              </a:lnSpc>
              <a:spcBef>
                <a:spcPts val="0"/>
              </a:spcBef>
              <a:spcAft>
                <a:spcPts val="0"/>
              </a:spcAft>
              <a:buNone/>
            </a:pPr>
            <a:endParaRPr sz="2400">
              <a:solidFill>
                <a:srgbClr val="595959"/>
              </a:solidFill>
            </a:endParaRPr>
          </a:p>
          <a:p>
            <a:pPr marL="0" marR="0" lvl="0" indent="0" algn="l" rtl="0">
              <a:lnSpc>
                <a:spcPct val="100000"/>
              </a:lnSpc>
              <a:spcBef>
                <a:spcPts val="0"/>
              </a:spcBef>
              <a:spcAft>
                <a:spcPts val="0"/>
              </a:spcAft>
              <a:buNone/>
            </a:pPr>
            <a:endParaRPr sz="2400">
              <a:solidFill>
                <a:srgbClr val="595959"/>
              </a:solidFill>
            </a:endParaRPr>
          </a:p>
        </p:txBody>
      </p:sp>
      <p:sp>
        <p:nvSpPr>
          <p:cNvPr id="15" name="Google Shape;15;p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Introduction</a:t>
            </a:r>
            <a:endParaRPr/>
          </a:p>
        </p:txBody>
      </p:sp>
      <p:pic>
        <p:nvPicPr>
          <p:cNvPr id="16" name="Google Shape;16;p3"/>
          <p:cNvPicPr preferRelativeResize="0"/>
          <p:nvPr/>
        </p:nvPicPr>
        <p:blipFill rotWithShape="1">
          <a:blip r:embed="rId4">
            <a:alphaModFix/>
          </a:blip>
          <a:srcRect l="16666" r="16666"/>
          <a:stretch/>
        </p:blipFill>
        <p:spPr>
          <a:xfrm>
            <a:off x="5809957" y="1944388"/>
            <a:ext cx="3584700" cy="3584700"/>
          </a:xfrm>
          <a:prstGeom prst="ellipse">
            <a:avLst/>
          </a:prstGeom>
          <a:noFill/>
          <a:ln>
            <a:noFill/>
          </a:ln>
        </p:spPr>
      </p:pic>
      <p:pic>
        <p:nvPicPr>
          <p:cNvPr id="17" name="Google Shape;17;p3"/>
          <p:cNvPicPr preferRelativeResize="0"/>
          <p:nvPr/>
        </p:nvPicPr>
        <p:blipFill rotWithShape="1">
          <a:blip r:embed="rId3">
            <a:alphaModFix/>
          </a:blip>
          <a:srcRect/>
          <a:stretch/>
        </p:blipFill>
        <p:spPr>
          <a:xfrm>
            <a:off x="8467344" y="4489704"/>
            <a:ext cx="417164" cy="337195"/>
          </a:xfrm>
          <a:prstGeom prst="rect">
            <a:avLst/>
          </a:prstGeom>
          <a:noFill/>
          <a:ln>
            <a:noFill/>
          </a:ln>
        </p:spPr>
      </p:pic>
      <p:sp>
        <p:nvSpPr>
          <p:cNvPr id="18" name="Google Shape;18;p3"/>
          <p:cNvSpPr txBox="1"/>
          <p:nvPr/>
        </p:nvSpPr>
        <p:spPr>
          <a:xfrm>
            <a:off x="257775" y="1652200"/>
            <a:ext cx="4990500" cy="31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1600">
                <a:solidFill>
                  <a:srgbClr val="595959"/>
                </a:solidFill>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George blogs about data, innovation, and career development at georgejmount.com. He holds a master’s degree in information systems with a certificate of achievement in quantitative methods from Case Western Reserve University.</a:t>
            </a:r>
            <a:endParaRPr sz="1600">
              <a:solidFill>
                <a:srgbClr val="595959"/>
              </a:solidFill>
            </a:endParaRPr>
          </a:p>
          <a:p>
            <a:pPr marL="0" lvl="0" indent="0" algn="l" rtl="0">
              <a:spcBef>
                <a:spcPts val="0"/>
              </a:spcBef>
              <a:spcAft>
                <a:spcPts val="0"/>
              </a:spcAft>
              <a:buNone/>
            </a:pPr>
            <a:endParaRPr sz="1600"/>
          </a:p>
        </p:txBody>
      </p:sp>
      <p:pic>
        <p:nvPicPr>
          <p:cNvPr id="19" name="Google Shape;19;p3"/>
          <p:cNvPicPr preferRelativeResize="0"/>
          <p:nvPr/>
        </p:nvPicPr>
        <p:blipFill>
          <a:blip r:embed="rId5">
            <a:alphaModFix/>
          </a:blip>
          <a:stretch>
            <a:fillRect/>
          </a:stretch>
        </p:blipFill>
        <p:spPr>
          <a:xfrm>
            <a:off x="5179950" y="4489700"/>
            <a:ext cx="1025477" cy="7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78" name="Google Shape;78;p1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79" name="Google Shape;79;p12"/>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xEl>
                                              <p:pRg st="1" end="1"/>
                                            </p:txEl>
                                          </p:spTgt>
                                        </p:tgtEl>
                                        <p:attrNameLst>
                                          <p:attrName>style.visibility</p:attrName>
                                        </p:attrNameLst>
                                      </p:cBhvr>
                                      <p:to>
                                        <p:strVal val="visible"/>
                                      </p:to>
                                    </p:set>
                                    <p:animEffect transition="in" filter="fade">
                                      <p:cBhvr>
                                        <p:cTn id="12" dur="1000"/>
                                        <p:tgtEl>
                                          <p:spTgt spid="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6"/>
        <p:cNvGrpSpPr/>
        <p:nvPr/>
      </p:nvGrpSpPr>
      <p:grpSpPr>
        <a:xfrm>
          <a:off x="0" y="0"/>
          <a:ext cx="0" cy="0"/>
          <a:chOff x="0" y="0"/>
          <a:chExt cx="0" cy="0"/>
        </a:xfrm>
      </p:grpSpPr>
      <p:pic>
        <p:nvPicPr>
          <p:cNvPr id="807" name="Google Shape;807;p10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08" name="Google Shape;808;p10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Introducing Schemas</a:t>
            </a:r>
            <a:endParaRPr/>
          </a:p>
        </p:txBody>
      </p:sp>
      <p:pic>
        <p:nvPicPr>
          <p:cNvPr id="809" name="Google Shape;809;p102"/>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10" name="Google Shape;810;p102"/>
          <p:cNvPicPr preferRelativeResize="0"/>
          <p:nvPr/>
        </p:nvPicPr>
        <p:blipFill>
          <a:blip r:embed="rId4">
            <a:alphaModFix/>
          </a:blip>
          <a:stretch>
            <a:fillRect/>
          </a:stretch>
        </p:blipFill>
        <p:spPr>
          <a:xfrm>
            <a:off x="985438" y="1130500"/>
            <a:ext cx="7016976" cy="3875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4"/>
        <p:cNvGrpSpPr/>
        <p:nvPr/>
      </p:nvGrpSpPr>
      <p:grpSpPr>
        <a:xfrm>
          <a:off x="0" y="0"/>
          <a:ext cx="0" cy="0"/>
          <a:chOff x="0" y="0"/>
          <a:chExt cx="0" cy="0"/>
        </a:xfrm>
      </p:grpSpPr>
      <p:pic>
        <p:nvPicPr>
          <p:cNvPr id="815" name="Google Shape;815;p103"/>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816" name="Google Shape;816;p103"/>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17" name="Google Shape;817;p103"/>
          <p:cNvPicPr preferRelativeResize="0"/>
          <p:nvPr/>
        </p:nvPicPr>
        <p:blipFill>
          <a:blip r:embed="rId4">
            <a:alphaModFix/>
          </a:blip>
          <a:stretch>
            <a:fillRect/>
          </a:stretch>
        </p:blipFill>
        <p:spPr>
          <a:xfrm>
            <a:off x="1680070" y="347430"/>
            <a:ext cx="6394793" cy="479607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Another way to look at it… </a:t>
            </a:r>
            <a:endParaRPr sz="2600" b="1" i="0" u="none" strike="noStrike" cap="none">
              <a:solidFill>
                <a:srgbClr val="000000"/>
              </a:solidFill>
              <a:latin typeface="Consolas"/>
              <a:ea typeface="Consolas"/>
              <a:cs typeface="Consolas"/>
              <a:sym typeface="Consolas"/>
            </a:endParaRPr>
          </a:p>
        </p:txBody>
      </p:sp>
      <p:sp>
        <p:nvSpPr>
          <p:cNvPr id="823" name="Google Shape;823;p104"/>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pic>
        <p:nvPicPr>
          <p:cNvPr id="824" name="Google Shape;824;p104"/>
          <p:cNvPicPr preferRelativeResize="0"/>
          <p:nvPr/>
        </p:nvPicPr>
        <p:blipFill>
          <a:blip r:embed="rId3">
            <a:alphaModFix/>
          </a:blip>
          <a:stretch>
            <a:fillRect/>
          </a:stretch>
        </p:blipFill>
        <p:spPr>
          <a:xfrm>
            <a:off x="1352550" y="1213575"/>
            <a:ext cx="6438900" cy="2419350"/>
          </a:xfrm>
          <a:prstGeom prst="rect">
            <a:avLst/>
          </a:prstGeom>
          <a:noFill/>
          <a:ln>
            <a:noFill/>
          </a:ln>
        </p:spPr>
      </p:pic>
      <p:sp>
        <p:nvSpPr>
          <p:cNvPr id="825" name="Google Shape;825;p104"/>
          <p:cNvSpPr txBox="1"/>
          <p:nvPr/>
        </p:nvSpPr>
        <p:spPr>
          <a:xfrm>
            <a:off x="248100" y="4303750"/>
            <a:ext cx="6438900" cy="61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t>Wickham &amp; Grolemund, </a:t>
            </a:r>
            <a:r>
              <a:rPr lang="en-US" i="1"/>
              <a:t>R for Data Science</a:t>
            </a:r>
            <a:r>
              <a:rPr lang="en-US"/>
              <a:t>. Available at </a:t>
            </a:r>
            <a:r>
              <a:rPr lang="en-US" u="sng">
                <a:solidFill>
                  <a:schemeClr val="hlink"/>
                </a:solidFill>
                <a:hlinkClick r:id="rId4"/>
              </a:rPr>
              <a:t>https://learning.oreilly.com/library/view/r-for-data/9781491910382/</a:t>
            </a:r>
            <a:r>
              <a:rPr lang="en-US"/>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inner-join-demo.sql</a:t>
            </a:r>
            <a:endParaRPr sz="2600" b="1" i="0" u="none" strike="noStrike" cap="none">
              <a:solidFill>
                <a:srgbClr val="000000"/>
              </a:solidFill>
              <a:latin typeface="Consolas"/>
              <a:ea typeface="Consolas"/>
              <a:cs typeface="Consolas"/>
              <a:sym typeface="Consolas"/>
            </a:endParaRPr>
          </a:p>
        </p:txBody>
      </p:sp>
      <p:sp>
        <p:nvSpPr>
          <p:cNvPr id="831" name="Google Shape;831;p10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6"/>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37" name="Google Shape;837;p10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38" name="Google Shape;838;p106"/>
          <p:cNvSpPr txBox="1"/>
          <p:nvPr/>
        </p:nvSpPr>
        <p:spPr>
          <a:xfrm>
            <a:off x="458600" y="87775"/>
            <a:ext cx="55851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 -- </a:t>
            </a:r>
            <a:r>
              <a:rPr lang="en-US" sz="4000" b="1">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39" name="Google Shape;839;p106"/>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p:txBody>
      </p:sp>
      <p:sp>
        <p:nvSpPr>
          <p:cNvPr id="840" name="Google Shape;840;p106"/>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7"/>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46" name="Google Shape;846;p10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47" name="Google Shape;847;p107"/>
          <p:cNvSpPr txBox="1"/>
          <p:nvPr/>
        </p:nvSpPr>
        <p:spPr>
          <a:xfrm>
            <a:off x="458600" y="87775"/>
            <a:ext cx="55851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 -- </a:t>
            </a:r>
            <a:r>
              <a:rPr lang="en-US" sz="4000" b="1">
                <a:solidFill>
                  <a:schemeClr val="dk1"/>
                </a:solidFill>
                <a:latin typeface="Consolas"/>
                <a:ea typeface="Consolas"/>
                <a:cs typeface="Consolas"/>
                <a:sym typeface="Consolas"/>
              </a:rPr>
              <a:t>INNER JOIN</a:t>
            </a:r>
            <a:endParaRPr>
              <a:latin typeface="Consolas"/>
              <a:ea typeface="Consolas"/>
              <a:cs typeface="Consolas"/>
              <a:sym typeface="Consolas"/>
            </a:endParaRPr>
          </a:p>
        </p:txBody>
      </p:sp>
      <p:sp>
        <p:nvSpPr>
          <p:cNvPr id="848" name="Google Shape;848;p107"/>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For the </a:t>
            </a:r>
            <a:r>
              <a:rPr lang="en-US" sz="2000">
                <a:solidFill>
                  <a:schemeClr val="dk1"/>
                </a:solidFill>
                <a:latin typeface="Consolas"/>
                <a:ea typeface="Consolas"/>
                <a:cs typeface="Consolas"/>
                <a:sym typeface="Consolas"/>
              </a:rPr>
              <a:t>Master </a:t>
            </a:r>
            <a:r>
              <a:rPr lang="en-US" sz="2000">
                <a:solidFill>
                  <a:schemeClr val="dk1"/>
                </a:solidFill>
              </a:rPr>
              <a:t>and </a:t>
            </a:r>
            <a:r>
              <a:rPr lang="en-US" sz="2000">
                <a:solidFill>
                  <a:schemeClr val="dk1"/>
                </a:solidFill>
                <a:latin typeface="Consolas"/>
                <a:ea typeface="Consolas"/>
                <a:cs typeface="Consolas"/>
                <a:sym typeface="Consolas"/>
              </a:rPr>
              <a:t>HallOfFame</a:t>
            </a:r>
            <a:r>
              <a:rPr lang="en-US" sz="2000">
                <a:solidFill>
                  <a:schemeClr val="dk1"/>
                </a:solidFill>
              </a:rPr>
              <a:t> tables:</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a list of unique first and last names for all individuals in .</a:t>
            </a:r>
            <a:r>
              <a:rPr lang="en-US" sz="2000">
                <a:solidFill>
                  <a:schemeClr val="dk1"/>
                </a:solidFill>
                <a:latin typeface="Consolas"/>
                <a:ea typeface="Consolas"/>
                <a:cs typeface="Consolas"/>
                <a:sym typeface="Consolas"/>
              </a:rPr>
              <a:t>HallOfFame</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first and last names along with the year, votes needed and votes received for all successful HoF inductees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the birth year of the oldest individual inducted for each year of HoF inductions. How “old” was each player at induction?</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inner-join-drills.sql</a:t>
            </a:r>
            <a:endParaRPr sz="2000">
              <a:solidFill>
                <a:schemeClr val="dk1"/>
              </a:solidFill>
              <a:latin typeface="Consolas"/>
              <a:ea typeface="Consolas"/>
              <a:cs typeface="Consolas"/>
              <a:sym typeface="Consolas"/>
            </a:endParaRPr>
          </a:p>
        </p:txBody>
      </p:sp>
      <p:sp>
        <p:nvSpPr>
          <p:cNvPr id="849" name="Google Shape;849;p107"/>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3"/>
        <p:cNvGrpSpPr/>
        <p:nvPr/>
      </p:nvGrpSpPr>
      <p:grpSpPr>
        <a:xfrm>
          <a:off x="0" y="0"/>
          <a:ext cx="0" cy="0"/>
          <a:chOff x="0" y="0"/>
          <a:chExt cx="0" cy="0"/>
        </a:xfrm>
      </p:grpSpPr>
      <p:pic>
        <p:nvPicPr>
          <p:cNvPr id="854" name="Google Shape;854;p108"/>
          <p:cNvPicPr preferRelativeResize="0"/>
          <p:nvPr/>
        </p:nvPicPr>
        <p:blipFill rotWithShape="1">
          <a:blip r:embed="rId3">
            <a:alphaModFix/>
          </a:blip>
          <a:srcRect/>
          <a:stretch/>
        </p:blipFill>
        <p:spPr>
          <a:xfrm>
            <a:off x="8464122" y="4493182"/>
            <a:ext cx="417164" cy="337195"/>
          </a:xfrm>
          <a:prstGeom prst="rect">
            <a:avLst/>
          </a:prstGeom>
          <a:noFill/>
          <a:ln>
            <a:noFill/>
          </a:ln>
        </p:spPr>
      </p:pic>
      <p:pic>
        <p:nvPicPr>
          <p:cNvPr id="855" name="Google Shape;855;p108"/>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56" name="Google Shape;856;p108"/>
          <p:cNvPicPr preferRelativeResize="0"/>
          <p:nvPr/>
        </p:nvPicPr>
        <p:blipFill>
          <a:blip r:embed="rId4">
            <a:alphaModFix/>
          </a:blip>
          <a:stretch>
            <a:fillRect/>
          </a:stretch>
        </p:blipFill>
        <p:spPr>
          <a:xfrm>
            <a:off x="1460675" y="50425"/>
            <a:ext cx="6790758" cy="5093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Another way to look at it… </a:t>
            </a:r>
            <a:endParaRPr sz="2600" b="1" i="0" u="none" strike="noStrike" cap="none">
              <a:solidFill>
                <a:srgbClr val="000000"/>
              </a:solidFill>
              <a:latin typeface="Consolas"/>
              <a:ea typeface="Consolas"/>
              <a:cs typeface="Consolas"/>
              <a:sym typeface="Consolas"/>
            </a:endParaRPr>
          </a:p>
        </p:txBody>
      </p:sp>
      <p:sp>
        <p:nvSpPr>
          <p:cNvPr id="862" name="Google Shape;862;p10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
        <p:nvSpPr>
          <p:cNvPr id="863" name="Google Shape;863;p109"/>
          <p:cNvSpPr txBox="1"/>
          <p:nvPr/>
        </p:nvSpPr>
        <p:spPr>
          <a:xfrm>
            <a:off x="248100" y="4303750"/>
            <a:ext cx="6438900" cy="61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t>Wickham &amp; Grolemund, </a:t>
            </a:r>
            <a:r>
              <a:rPr lang="en-US" i="1"/>
              <a:t>R for Data Science</a:t>
            </a:r>
            <a:r>
              <a:rPr lang="en-US"/>
              <a:t>. Available at </a:t>
            </a:r>
            <a:r>
              <a:rPr lang="en-US" u="sng">
                <a:solidFill>
                  <a:schemeClr val="hlink"/>
                </a:solidFill>
                <a:hlinkClick r:id="rId3"/>
              </a:rPr>
              <a:t>https://learning.oreilly.com/library/view/r-for-data/9781491910382/</a:t>
            </a:r>
            <a:r>
              <a:rPr lang="en-US"/>
              <a:t>  </a:t>
            </a:r>
            <a:endParaRPr/>
          </a:p>
        </p:txBody>
      </p:sp>
      <p:pic>
        <p:nvPicPr>
          <p:cNvPr id="864" name="Google Shape;864;p109"/>
          <p:cNvPicPr preferRelativeResize="0"/>
          <p:nvPr/>
        </p:nvPicPr>
        <p:blipFill rotWithShape="1">
          <a:blip r:embed="rId4">
            <a:alphaModFix/>
          </a:blip>
          <a:srcRect b="70461"/>
          <a:stretch/>
        </p:blipFill>
        <p:spPr>
          <a:xfrm>
            <a:off x="1355025" y="1255050"/>
            <a:ext cx="5935575" cy="24595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1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left-outer-join-demo.sql</a:t>
            </a:r>
            <a:endParaRPr sz="2600" b="1" i="0" u="none" strike="noStrike" cap="none">
              <a:solidFill>
                <a:srgbClr val="000000"/>
              </a:solidFill>
              <a:latin typeface="Consolas"/>
              <a:ea typeface="Consolas"/>
              <a:cs typeface="Consolas"/>
              <a:sym typeface="Consolas"/>
            </a:endParaRPr>
          </a:p>
        </p:txBody>
      </p:sp>
      <p:sp>
        <p:nvSpPr>
          <p:cNvPr id="870" name="Google Shape;870;p11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11"/>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p:txBody>
      </p:sp>
      <p:sp>
        <p:nvSpPr>
          <p:cNvPr id="876" name="Google Shape;876;p11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77" name="Google Shape;877;p11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78" name="Google Shape;878;p111"/>
          <p:cNvSpPr txBox="1"/>
          <p:nvPr/>
        </p:nvSpPr>
        <p:spPr>
          <a:xfrm>
            <a:off x="458600" y="87775"/>
            <a:ext cx="59064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3600" b="1">
                <a:solidFill>
                  <a:schemeClr val="dk1"/>
                </a:solidFill>
              </a:rPr>
              <a:t>Drills -- </a:t>
            </a:r>
            <a:r>
              <a:rPr lang="en-US" sz="3600" b="1">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79" name="Google Shape;879;p11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85" name="Google Shape;85;p13"/>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86" name="Google Shape;86;p13"/>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xEl>
                                              <p:pRg st="1" end="1"/>
                                            </p:txEl>
                                          </p:spTgt>
                                        </p:tgtEl>
                                        <p:attrNameLst>
                                          <p:attrName>style.visibility</p:attrName>
                                        </p:attrNameLst>
                                      </p:cBhvr>
                                      <p:to>
                                        <p:strVal val="visible"/>
                                      </p:to>
                                    </p:set>
                                    <p:animEffect transition="in" filter="fade">
                                      <p:cBhvr>
                                        <p:cTn id="12" dur="1000"/>
                                        <p:tgtEl>
                                          <p:spTgt spid="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1000"/>
                                        <p:tgtEl>
                                          <p:spTgt spid="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2"/>
          <p:cNvSpPr txBox="1"/>
          <p:nvPr/>
        </p:nvSpPr>
        <p:spPr>
          <a:xfrm>
            <a:off x="458601" y="1078550"/>
            <a:ext cx="6104400" cy="1453500"/>
          </a:xfrm>
          <a:prstGeom prst="rect">
            <a:avLst/>
          </a:prstGeom>
          <a:noFill/>
          <a:ln>
            <a:noFill/>
          </a:ln>
        </p:spPr>
        <p:txBody>
          <a:bodyPr spcFirstLastPara="1" wrap="square" lIns="91425" tIns="137150" rIns="91425" bIns="45700" anchor="t" anchorCtr="0">
            <a:noAutofit/>
          </a:bodyPr>
          <a:lstStyle/>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Find the maximum annual salary paid to anyone included in </a:t>
            </a:r>
            <a:r>
              <a:rPr lang="en-US" sz="2000">
                <a:solidFill>
                  <a:schemeClr val="dk1"/>
                </a:solidFill>
                <a:latin typeface="Consolas"/>
                <a:ea typeface="Consolas"/>
                <a:cs typeface="Consolas"/>
                <a:sym typeface="Consolas"/>
              </a:rPr>
              <a:t>Master</a:t>
            </a:r>
            <a:r>
              <a:rPr lang="en-US" sz="2000">
                <a:solidFill>
                  <a:schemeClr val="dk1"/>
                </a:solidFill>
              </a:rPr>
              <a:t>, sorted descending by salary.</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Keeping the names of all schools listed in </a:t>
            </a:r>
            <a:r>
              <a:rPr lang="en-US" sz="2000">
                <a:solidFill>
                  <a:schemeClr val="dk1"/>
                </a:solidFill>
                <a:latin typeface="Consolas"/>
                <a:ea typeface="Consolas"/>
                <a:cs typeface="Consolas"/>
                <a:sym typeface="Consolas"/>
              </a:rPr>
              <a:t>Schools</a:t>
            </a:r>
            <a:r>
              <a:rPr lang="en-US" sz="2000">
                <a:solidFill>
                  <a:schemeClr val="dk1"/>
                </a:solidFill>
              </a:rPr>
              <a:t>, find the first name, last name and years played for all schools (Check </a:t>
            </a:r>
            <a:r>
              <a:rPr lang="en-US" sz="2000">
                <a:solidFill>
                  <a:schemeClr val="dk1"/>
                </a:solidFill>
                <a:latin typeface="Consolas"/>
                <a:ea typeface="Consolas"/>
                <a:cs typeface="Consolas"/>
                <a:sym typeface="Consolas"/>
              </a:rPr>
              <a:t>CollegePlaying</a:t>
            </a:r>
            <a:r>
              <a:rPr lang="en-US" sz="2000">
                <a:solidFill>
                  <a:schemeClr val="dk1"/>
                </a:solidFill>
              </a:rPr>
              <a:t>).</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left-outer-join-drills.sql</a:t>
            </a:r>
            <a:endParaRPr sz="2000">
              <a:solidFill>
                <a:schemeClr val="dk1"/>
              </a:solidFill>
              <a:latin typeface="Consolas"/>
              <a:ea typeface="Consolas"/>
              <a:cs typeface="Consolas"/>
              <a:sym typeface="Consolas"/>
            </a:endParaRPr>
          </a:p>
        </p:txBody>
      </p:sp>
      <p:sp>
        <p:nvSpPr>
          <p:cNvPr id="885" name="Google Shape;885;p11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86" name="Google Shape;886;p11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87" name="Google Shape;887;p112"/>
          <p:cNvSpPr txBox="1"/>
          <p:nvPr/>
        </p:nvSpPr>
        <p:spPr>
          <a:xfrm>
            <a:off x="458600" y="87775"/>
            <a:ext cx="59064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3600" b="1">
                <a:solidFill>
                  <a:schemeClr val="dk1"/>
                </a:solidFill>
              </a:rPr>
              <a:t>Drills -- </a:t>
            </a:r>
            <a:r>
              <a:rPr lang="en-US" sz="3600" b="1">
                <a:solidFill>
                  <a:schemeClr val="dk1"/>
                </a:solidFill>
                <a:latin typeface="Consolas"/>
                <a:ea typeface="Consolas"/>
                <a:cs typeface="Consolas"/>
                <a:sym typeface="Consolas"/>
              </a:rPr>
              <a:t>LEFT OUTER JOIN</a:t>
            </a:r>
            <a:endParaRPr sz="3600">
              <a:latin typeface="Consolas"/>
              <a:ea typeface="Consolas"/>
              <a:cs typeface="Consolas"/>
              <a:sym typeface="Consolas"/>
            </a:endParaRPr>
          </a:p>
        </p:txBody>
      </p:sp>
      <p:sp>
        <p:nvSpPr>
          <p:cNvPr id="888" name="Google Shape;888;p11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11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895" name="Google Shape;895;p11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896" name="Google Shape;896;p11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latin typeface="Arial"/>
                <a:ea typeface="Arial"/>
                <a:cs typeface="Arial"/>
                <a:sym typeface="Arial"/>
              </a:rPr>
              <a:t>Thank you</a:t>
            </a:r>
            <a:endParaRPr/>
          </a:p>
        </p:txBody>
      </p:sp>
      <p:sp>
        <p:nvSpPr>
          <p:cNvPr id="897" name="Google Shape;897;p11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3" name="Google Shape;903;p11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904" name="Google Shape;904;p11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905" name="Google Shape;905;p11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06" name="Google Shape;906;p11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907" name="Google Shape;907;p11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That’s hard in Excel</a:t>
            </a:r>
            <a:r>
              <a:rPr lang="en-US" sz="4000" b="1">
                <a:solidFill>
                  <a:srgbClr val="FFFFFF"/>
                </a:solidFill>
              </a:rPr>
              <a:t> to </a:t>
            </a:r>
            <a:r>
              <a:rPr lang="en-US" sz="4000" b="1">
                <a:solidFill>
                  <a:srgbClr val="FFFFFF"/>
                </a:solidFill>
                <a:latin typeface="Consolas"/>
                <a:ea typeface="Consolas"/>
                <a:cs typeface="Consolas"/>
                <a:sym typeface="Consolas"/>
              </a:rPr>
              <a:t>That’s Easy in SQL</a:t>
            </a:r>
            <a:endParaRPr sz="4000" b="1">
              <a:solidFill>
                <a:srgbClr val="FFFFFF"/>
              </a:solidFill>
            </a:endParaRPr>
          </a:p>
        </p:txBody>
      </p:sp>
      <p:sp>
        <p:nvSpPr>
          <p:cNvPr id="914" name="Google Shape;914;p11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1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hard-in-excel-easy-in-sql.xlsx</a:t>
            </a:r>
            <a:endParaRPr sz="2600" b="1" i="0" u="none" strike="noStrike" cap="none">
              <a:solidFill>
                <a:srgbClr val="000000"/>
              </a:solidFill>
              <a:latin typeface="Consolas"/>
              <a:ea typeface="Consolas"/>
              <a:cs typeface="Consolas"/>
              <a:sym typeface="Consolas"/>
            </a:endParaRPr>
          </a:p>
        </p:txBody>
      </p:sp>
      <p:sp>
        <p:nvSpPr>
          <p:cNvPr id="920" name="Google Shape;920;p11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1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hard-in-excel-easy-in-sql-demo.sql</a:t>
            </a:r>
            <a:endParaRPr sz="2600" b="1" i="0" u="none" strike="noStrike" cap="none">
              <a:solidFill>
                <a:srgbClr val="000000"/>
              </a:solidFill>
              <a:latin typeface="Consolas"/>
              <a:ea typeface="Consolas"/>
              <a:cs typeface="Consolas"/>
              <a:sym typeface="Consolas"/>
            </a:endParaRPr>
          </a:p>
        </p:txBody>
      </p:sp>
      <p:sp>
        <p:nvSpPr>
          <p:cNvPr id="926" name="Google Shape;926;p11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18"/>
          <p:cNvSpPr/>
          <p:nvPr/>
        </p:nvSpPr>
        <p:spPr>
          <a:xfrm>
            <a:off x="550775" y="1251325"/>
            <a:ext cx="7179900" cy="22191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CASE</a:t>
            </a:r>
            <a:endParaRPr sz="2100" b="1">
              <a:solidFill>
                <a:srgbClr val="FFFFFF"/>
              </a:solidFill>
              <a:latin typeface="Consolas"/>
              <a:ea typeface="Consolas"/>
              <a:cs typeface="Consolas"/>
              <a:sym typeface="Consolas"/>
            </a:endParaRPr>
          </a:p>
          <a:p>
            <a:pPr marL="45720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WHEN condition THEN result-expression</a:t>
            </a:r>
            <a:endParaRPr sz="2100" b="1">
              <a:solidFill>
                <a:srgbClr val="FFFFFF"/>
              </a:solidFill>
              <a:latin typeface="Consolas"/>
              <a:ea typeface="Consolas"/>
              <a:cs typeface="Consolas"/>
              <a:sym typeface="Consolas"/>
            </a:endParaRPr>
          </a:p>
          <a:p>
            <a:pPr marL="45720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WHEN condition THEN result-expression ...</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ELSE result-expression</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100" b="1">
                <a:solidFill>
                  <a:srgbClr val="FFFFFF"/>
                </a:solidFill>
                <a:latin typeface="Consolas"/>
                <a:ea typeface="Consolas"/>
                <a:cs typeface="Consolas"/>
                <a:sym typeface="Consolas"/>
              </a:rPr>
              <a:t>END AS alias</a:t>
            </a:r>
            <a:endParaRPr sz="1350" b="1">
              <a:solidFill>
                <a:srgbClr val="FFFFFF"/>
              </a:solidFill>
            </a:endParaRPr>
          </a:p>
        </p:txBody>
      </p:sp>
      <p:sp>
        <p:nvSpPr>
          <p:cNvPr id="932" name="Google Shape;932;p11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latin typeface="Consolas"/>
                <a:ea typeface="Consolas"/>
                <a:cs typeface="Consolas"/>
                <a:sym typeface="Consolas"/>
              </a:rPr>
              <a:t>CASE </a:t>
            </a:r>
            <a:r>
              <a:rPr lang="en-US" sz="2600" b="1"/>
              <a:t>expressions</a:t>
            </a:r>
            <a:endParaRPr sz="2600" b="1" i="0" u="none" strike="noStrike" cap="none">
              <a:solidFill>
                <a:srgbClr val="000000"/>
              </a:solidFill>
              <a:latin typeface="Consolas"/>
              <a:ea typeface="Consolas"/>
              <a:cs typeface="Consolas"/>
              <a:sym typeface="Consolas"/>
            </a:endParaRPr>
          </a:p>
        </p:txBody>
      </p:sp>
      <p:sp>
        <p:nvSpPr>
          <p:cNvPr id="933" name="Google Shape;933;p11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9"/>
          <p:cNvSpPr/>
          <p:nvPr/>
        </p:nvSpPr>
        <p:spPr>
          <a:xfrm>
            <a:off x="550775" y="1251325"/>
            <a:ext cx="4374600" cy="24834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SELECT fields</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FROM table</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WHERE operator</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Subquery</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(SELECT fields</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	FROM table);</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p:txBody>
      </p:sp>
      <p:sp>
        <p:nvSpPr>
          <p:cNvPr id="939" name="Google Shape;939;p11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Subqueries as a condition: </a:t>
            </a:r>
            <a:r>
              <a:rPr lang="en-US" sz="2600" b="1">
                <a:latin typeface="Consolas"/>
                <a:ea typeface="Consolas"/>
                <a:cs typeface="Consolas"/>
                <a:sym typeface="Consolas"/>
              </a:rPr>
              <a:t>WHERE</a:t>
            </a:r>
            <a:endParaRPr sz="2600" b="1" i="0" u="none" strike="noStrike" cap="none">
              <a:solidFill>
                <a:srgbClr val="000000"/>
              </a:solidFill>
              <a:latin typeface="Consolas"/>
              <a:ea typeface="Consolas"/>
              <a:cs typeface="Consolas"/>
              <a:sym typeface="Consolas"/>
            </a:endParaRPr>
          </a:p>
        </p:txBody>
      </p:sp>
      <p:sp>
        <p:nvSpPr>
          <p:cNvPr id="940" name="Google Shape;940;p11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20"/>
          <p:cNvSpPr/>
          <p:nvPr/>
        </p:nvSpPr>
        <p:spPr>
          <a:xfrm>
            <a:off x="550775" y="1251325"/>
            <a:ext cx="6650100" cy="29718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WITH</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expression_name_1 AS</a:t>
            </a:r>
            <a:endParaRPr sz="2100" b="1">
              <a:solidFill>
                <a:srgbClr val="FFFFFF"/>
              </a:solidFill>
              <a:latin typeface="Consolas"/>
              <a:ea typeface="Consolas"/>
              <a:cs typeface="Consolas"/>
              <a:sym typeface="Consolas"/>
            </a:endParaRPr>
          </a:p>
          <a:p>
            <a:pPr marL="0" lvl="0" indent="45720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(CTE query definition 1)</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SELECT expression_A, expression_B, ...</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r>
              <a:rPr lang="en-US" sz="2100" b="1">
                <a:solidFill>
                  <a:srgbClr val="FFFFFF"/>
                </a:solidFill>
                <a:latin typeface="Consolas"/>
                <a:ea typeface="Consolas"/>
                <a:cs typeface="Consolas"/>
                <a:sym typeface="Consolas"/>
              </a:rPr>
              <a:t>FROM expression_name_1</a:t>
            </a: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SzPts val="1100"/>
              <a:buNone/>
            </a:pPr>
            <a:endParaRPr sz="2100" b="1">
              <a:solidFill>
                <a:srgbClr val="FFFFFF"/>
              </a:solidFill>
              <a:latin typeface="Consolas"/>
              <a:ea typeface="Consolas"/>
              <a:cs typeface="Consolas"/>
              <a:sym typeface="Consolas"/>
            </a:endParaRPr>
          </a:p>
        </p:txBody>
      </p:sp>
      <p:sp>
        <p:nvSpPr>
          <p:cNvPr id="946" name="Google Shape;946;p12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Common table expressions (CTEs): Expressions acting like tables</a:t>
            </a:r>
            <a:endParaRPr sz="2600" b="1" i="0" u="none" strike="noStrike" cap="none">
              <a:solidFill>
                <a:srgbClr val="000000"/>
              </a:solidFill>
              <a:latin typeface="Consolas"/>
              <a:ea typeface="Consolas"/>
              <a:cs typeface="Consolas"/>
              <a:sym typeface="Consolas"/>
            </a:endParaRPr>
          </a:p>
        </p:txBody>
      </p:sp>
      <p:sp>
        <p:nvSpPr>
          <p:cNvPr id="947" name="Google Shape;947;p12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2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953" name="Google Shape;953;p12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954" name="Google Shape;954;p121"/>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955" name="Google Shape;955;p121"/>
          <p:cNvSpPr txBox="1"/>
          <p:nvPr/>
        </p:nvSpPr>
        <p:spPr>
          <a:xfrm>
            <a:off x="458600" y="1078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p:txBody>
      </p:sp>
      <p:sp>
        <p:nvSpPr>
          <p:cNvPr id="956" name="Google Shape;956;p12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92" name="Google Shape;92;p14"/>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93" name="Google Shape;93;p14"/>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1000"/>
                                        <p:tgtEl>
                                          <p:spTgt spid="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xEl>
                                              <p:pRg st="1" end="1"/>
                                            </p:txEl>
                                          </p:spTgt>
                                        </p:tgtEl>
                                        <p:attrNameLst>
                                          <p:attrName>style.visibility</p:attrName>
                                        </p:attrNameLst>
                                      </p:cBhvr>
                                      <p:to>
                                        <p:strVal val="visible"/>
                                      </p:to>
                                    </p:set>
                                    <p:animEffect transition="in" filter="fade">
                                      <p:cBhvr>
                                        <p:cTn id="12" dur="1000"/>
                                        <p:tgtEl>
                                          <p:spTgt spid="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xEl>
                                              <p:pRg st="2" end="2"/>
                                            </p:txEl>
                                          </p:spTgt>
                                        </p:tgtEl>
                                        <p:attrNameLst>
                                          <p:attrName>style.visibility</p:attrName>
                                        </p:attrNameLst>
                                      </p:cBhvr>
                                      <p:to>
                                        <p:strVal val="visible"/>
                                      </p:to>
                                    </p:set>
                                    <p:animEffect transition="in" filter="fade">
                                      <p:cBhvr>
                                        <p:cTn id="17" dur="1000"/>
                                        <p:tgtEl>
                                          <p:spTgt spid="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xEl>
                                              <p:pRg st="3" end="3"/>
                                            </p:txEl>
                                          </p:spTgt>
                                        </p:tgtEl>
                                        <p:attrNameLst>
                                          <p:attrName>style.visibility</p:attrName>
                                        </p:attrNameLst>
                                      </p:cBhvr>
                                      <p:to>
                                        <p:strVal val="visible"/>
                                      </p:to>
                                    </p:set>
                                    <p:animEffect transition="in" filter="fade">
                                      <p:cBhvr>
                                        <p:cTn id="22" dur="1000"/>
                                        <p:tgtEl>
                                          <p:spTgt spid="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2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962" name="Google Shape;962;p12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963" name="Google Shape;963;p122"/>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964" name="Google Shape;964;p122"/>
          <p:cNvSpPr txBox="1"/>
          <p:nvPr/>
        </p:nvSpPr>
        <p:spPr>
          <a:xfrm>
            <a:off x="458600" y="1078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55600" algn="l" rtl="0">
              <a:lnSpc>
                <a:spcPct val="115000"/>
              </a:lnSpc>
              <a:spcBef>
                <a:spcPts val="750"/>
              </a:spcBef>
              <a:spcAft>
                <a:spcPts val="0"/>
              </a:spcAft>
              <a:buClr>
                <a:schemeClr val="dk1"/>
              </a:buClr>
              <a:buSzPts val="2000"/>
              <a:buAutoNum type="arabicPeriod"/>
            </a:pPr>
            <a:r>
              <a:rPr lang="en-US" sz="2000">
                <a:solidFill>
                  <a:schemeClr val="dk1"/>
                </a:solidFill>
              </a:rPr>
              <a:t>What teams had more wins than the 2016 Chicago Cubs (teamID = </a:t>
            </a:r>
            <a:r>
              <a:rPr lang="en-US" sz="2000">
                <a:solidFill>
                  <a:schemeClr val="dk1"/>
                </a:solidFill>
                <a:latin typeface="Consolas"/>
                <a:ea typeface="Consolas"/>
                <a:cs typeface="Consolas"/>
                <a:sym typeface="Consolas"/>
              </a:rPr>
              <a:t>‘CHN’</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Century </a:t>
            </a:r>
            <a:r>
              <a:rPr lang="en-US" sz="2000">
                <a:solidFill>
                  <a:schemeClr val="dk1"/>
                </a:solidFill>
              </a:rPr>
              <a:t>which marks records in the 19th Century as </a:t>
            </a:r>
            <a:r>
              <a:rPr lang="en-US" sz="2000">
                <a:solidFill>
                  <a:schemeClr val="dk1"/>
                </a:solidFill>
                <a:latin typeface="Consolas"/>
                <a:ea typeface="Consolas"/>
                <a:cs typeface="Consolas"/>
                <a:sym typeface="Consolas"/>
              </a:rPr>
              <a:t>19</a:t>
            </a:r>
            <a:r>
              <a:rPr lang="en-US" sz="2000">
                <a:solidFill>
                  <a:schemeClr val="dk1"/>
                </a:solidFill>
              </a:rPr>
              <a:t>, 20th as </a:t>
            </a:r>
            <a:r>
              <a:rPr lang="en-US" sz="2000">
                <a:solidFill>
                  <a:schemeClr val="dk1"/>
                </a:solidFill>
                <a:latin typeface="Consolas"/>
                <a:ea typeface="Consolas"/>
                <a:cs typeface="Consolas"/>
                <a:sym typeface="Consolas"/>
              </a:rPr>
              <a:t>20 </a:t>
            </a:r>
            <a:r>
              <a:rPr lang="en-US" sz="2000">
                <a:solidFill>
                  <a:schemeClr val="dk1"/>
                </a:solidFill>
              </a:rPr>
              <a:t>and 21st as </a:t>
            </a:r>
            <a:r>
              <a:rPr lang="en-US" sz="2000">
                <a:solidFill>
                  <a:schemeClr val="dk1"/>
                </a:solidFill>
                <a:latin typeface="Consolas"/>
                <a:ea typeface="Consolas"/>
                <a:cs typeface="Consolas"/>
                <a:sym typeface="Consolas"/>
              </a:rPr>
              <a:t>21</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season minimum attendance since 1990. </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hard-in-excel-easy-in-sql-drills.sql</a:t>
            </a:r>
            <a:endParaRPr sz="2000">
              <a:solidFill>
                <a:schemeClr val="dk1"/>
              </a:solidFill>
              <a:latin typeface="Consolas"/>
              <a:ea typeface="Consolas"/>
              <a:cs typeface="Consolas"/>
              <a:sym typeface="Consolas"/>
            </a:endParaRPr>
          </a:p>
        </p:txBody>
      </p:sp>
      <p:sp>
        <p:nvSpPr>
          <p:cNvPr id="965" name="Google Shape;965;p12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1" name="Google Shape;971;p12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972" name="Google Shape;972;p12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973" name="Google Shape;973;p12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974" name="Google Shape;974;p12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0" name="Google Shape;980;p12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981" name="Google Shape;981;p12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982" name="Google Shape;982;p12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983" name="Google Shape;983;p12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984" name="Google Shape;984;p12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2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SQL: The Prequel</a:t>
            </a:r>
            <a:endParaRPr sz="4000" b="1">
              <a:solidFill>
                <a:srgbClr val="FFFFFF"/>
              </a:solidFill>
            </a:endParaRPr>
          </a:p>
        </p:txBody>
      </p:sp>
      <p:sp>
        <p:nvSpPr>
          <p:cNvPr id="991" name="Google Shape;991;p12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r>
              <a:rPr lang="en-US" sz="2400">
                <a:solidFill>
                  <a:srgbClr val="FFFFFF"/>
                </a:solidFill>
              </a:rPr>
              <a:t>Conclusion &amp; resources</a:t>
            </a:r>
            <a:endParaRPr sz="240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26"/>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marR="0" lvl="0" indent="0" algn="l" rtl="0">
              <a:lnSpc>
                <a:spcPct val="90000"/>
              </a:lnSpc>
              <a:spcBef>
                <a:spcPts val="0"/>
              </a:spcBef>
              <a:spcAft>
                <a:spcPts val="0"/>
              </a:spcAft>
              <a:buClr>
                <a:srgbClr val="000000"/>
              </a:buClr>
              <a:buSzPts val="4000"/>
              <a:buFont typeface="Arial"/>
              <a:buNone/>
            </a:pPr>
            <a:endParaRPr sz="4000" b="1"/>
          </a:p>
          <a:p>
            <a:pPr marL="0" marR="0" lvl="0" indent="0" algn="l" rtl="0">
              <a:lnSpc>
                <a:spcPct val="90000"/>
              </a:lnSpc>
              <a:spcBef>
                <a:spcPts val="0"/>
              </a:spcBef>
              <a:spcAft>
                <a:spcPts val="0"/>
              </a:spcAft>
              <a:buClr>
                <a:srgbClr val="000000"/>
              </a:buClr>
              <a:buSzPts val="4000"/>
              <a:buFont typeface="Arial"/>
              <a:buNone/>
            </a:pPr>
            <a:r>
              <a:rPr lang="en-US" sz="4000" b="1" i="1"/>
              <a:t>Learning SQL, 2nd Edition</a:t>
            </a:r>
            <a:endParaRPr sz="4000" b="1" i="1"/>
          </a:p>
          <a:p>
            <a:pPr marL="0" marR="0" lvl="0" indent="0" algn="l" rtl="0">
              <a:lnSpc>
                <a:spcPct val="90000"/>
              </a:lnSpc>
              <a:spcBef>
                <a:spcPts val="0"/>
              </a:spcBef>
              <a:spcAft>
                <a:spcPts val="0"/>
              </a:spcAft>
              <a:buClr>
                <a:srgbClr val="000000"/>
              </a:buClr>
              <a:buSzPts val="4000"/>
              <a:buFont typeface="Arial"/>
              <a:buNone/>
            </a:pPr>
            <a:r>
              <a:rPr lang="en-US" sz="4000" b="1"/>
              <a:t>by Alan Beaulieu</a:t>
            </a:r>
            <a:endParaRPr sz="4000" b="1"/>
          </a:p>
        </p:txBody>
      </p:sp>
      <p:sp>
        <p:nvSpPr>
          <p:cNvPr id="997" name="Google Shape;997;p126"/>
          <p:cNvSpPr txBox="1"/>
          <p:nvPr/>
        </p:nvSpPr>
        <p:spPr>
          <a:xfrm>
            <a:off x="398625" y="1792575"/>
            <a:ext cx="4591800" cy="3113100"/>
          </a:xfrm>
          <a:prstGeom prst="rect">
            <a:avLst/>
          </a:prstGeom>
          <a:noFill/>
          <a:ln>
            <a:noFill/>
          </a:ln>
        </p:spPr>
        <p:txBody>
          <a:bodyPr spcFirstLastPara="1" wrap="square" lIns="0" tIns="45700" rIns="91425" bIns="4570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998" name="Google Shape;998;p126"/>
          <p:cNvPicPr preferRelativeResize="0"/>
          <p:nvPr/>
        </p:nvPicPr>
        <p:blipFill>
          <a:blip r:embed="rId4">
            <a:alphaModFix/>
          </a:blip>
          <a:stretch>
            <a:fillRect/>
          </a:stretch>
        </p:blipFill>
        <p:spPr>
          <a:xfrm>
            <a:off x="5336850" y="1476675"/>
            <a:ext cx="2609850" cy="3429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27"/>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marR="0" lvl="0" indent="0" algn="l" rtl="0">
              <a:lnSpc>
                <a:spcPct val="90000"/>
              </a:lnSpc>
              <a:spcBef>
                <a:spcPts val="0"/>
              </a:spcBef>
              <a:spcAft>
                <a:spcPts val="0"/>
              </a:spcAft>
              <a:buClr>
                <a:srgbClr val="000000"/>
              </a:buClr>
              <a:buSzPts val="4000"/>
              <a:buFont typeface="Arial"/>
              <a:buNone/>
            </a:pPr>
            <a:endParaRPr sz="4000" b="1"/>
          </a:p>
          <a:p>
            <a:pPr marL="0" marR="0" lvl="0" indent="0" algn="l" rtl="0">
              <a:lnSpc>
                <a:spcPct val="90000"/>
              </a:lnSpc>
              <a:spcBef>
                <a:spcPts val="0"/>
              </a:spcBef>
              <a:spcAft>
                <a:spcPts val="0"/>
              </a:spcAft>
              <a:buClr>
                <a:srgbClr val="000000"/>
              </a:buClr>
              <a:buSzPts val="4000"/>
              <a:buFont typeface="Arial"/>
              <a:buNone/>
            </a:pPr>
            <a:r>
              <a:rPr lang="en-US" sz="4000" b="1" i="1"/>
              <a:t>SQL Cookbook</a:t>
            </a:r>
            <a:endParaRPr sz="4000" b="1" i="1"/>
          </a:p>
          <a:p>
            <a:pPr marL="0" marR="0" lvl="0" indent="0" algn="l" rtl="0">
              <a:lnSpc>
                <a:spcPct val="90000"/>
              </a:lnSpc>
              <a:spcBef>
                <a:spcPts val="0"/>
              </a:spcBef>
              <a:spcAft>
                <a:spcPts val="0"/>
              </a:spcAft>
              <a:buClr>
                <a:srgbClr val="000000"/>
              </a:buClr>
              <a:buSzPts val="4000"/>
              <a:buFont typeface="Arial"/>
              <a:buNone/>
            </a:pPr>
            <a:r>
              <a:rPr lang="en-US" sz="4000" b="1"/>
              <a:t>by Anthony Molinaro</a:t>
            </a:r>
            <a:endParaRPr sz="4000" b="1"/>
          </a:p>
        </p:txBody>
      </p:sp>
      <p:sp>
        <p:nvSpPr>
          <p:cNvPr id="1004" name="Google Shape;1004;p127"/>
          <p:cNvSpPr txBox="1"/>
          <p:nvPr/>
        </p:nvSpPr>
        <p:spPr>
          <a:xfrm>
            <a:off x="398625" y="1792575"/>
            <a:ext cx="4591800" cy="3113100"/>
          </a:xfrm>
          <a:prstGeom prst="rect">
            <a:avLst/>
          </a:prstGeom>
          <a:noFill/>
          <a:ln>
            <a:noFill/>
          </a:ln>
        </p:spPr>
        <p:txBody>
          <a:bodyPr spcFirstLastPara="1" wrap="square" lIns="0" tIns="45700" rIns="91425" bIns="4570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On O’Reilly Learning at </a:t>
            </a:r>
            <a:r>
              <a:rPr lang="en-US" sz="2200" u="sng">
                <a:solidFill>
                  <a:schemeClr val="hlink"/>
                </a:solidFill>
                <a:hlinkClick r:id="rId3"/>
              </a:rPr>
              <a:t>https://www.oreilly.com/library/view/learning-sql-2nd/9780596801847/</a:t>
            </a:r>
            <a:endParaRPr/>
          </a:p>
        </p:txBody>
      </p:sp>
      <p:pic>
        <p:nvPicPr>
          <p:cNvPr id="1005" name="Google Shape;1005;p127"/>
          <p:cNvPicPr preferRelativeResize="0"/>
          <p:nvPr/>
        </p:nvPicPr>
        <p:blipFill>
          <a:blip r:embed="rId4">
            <a:alphaModFix/>
          </a:blip>
          <a:stretch>
            <a:fillRect/>
          </a:stretch>
        </p:blipFill>
        <p:spPr>
          <a:xfrm>
            <a:off x="5665175" y="1410375"/>
            <a:ext cx="2488925" cy="32711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8"/>
          <p:cNvSpPr txBox="1"/>
          <p:nvPr/>
        </p:nvSpPr>
        <p:spPr>
          <a:xfrm>
            <a:off x="398625" y="1173700"/>
            <a:ext cx="8190600" cy="3655800"/>
          </a:xfrm>
          <a:prstGeom prst="rect">
            <a:avLst/>
          </a:prstGeom>
          <a:noFill/>
          <a:ln>
            <a:noFill/>
          </a:ln>
        </p:spPr>
        <p:txBody>
          <a:bodyPr spcFirstLastPara="1" wrap="square" lIns="0" tIns="0" rIns="0" bIns="0" anchor="t" anchorCtr="0">
            <a:noAutofit/>
          </a:bodyPr>
          <a:lstStyle/>
          <a:p>
            <a:pPr marL="457200" marR="0" lvl="0" indent="0" algn="l" rtl="0">
              <a:spcBef>
                <a:spcPts val="0"/>
              </a:spcBef>
              <a:spcAft>
                <a:spcPts val="0"/>
              </a:spcAft>
              <a:buNone/>
            </a:pPr>
            <a:endParaRPr/>
          </a:p>
          <a:p>
            <a:pPr marL="621792" marR="0" lvl="1" indent="-276860" algn="l" rtl="0">
              <a:spcBef>
                <a:spcPts val="0"/>
              </a:spcBef>
              <a:spcAft>
                <a:spcPts val="0"/>
              </a:spcAft>
              <a:buClr>
                <a:srgbClr val="D3002D"/>
              </a:buClr>
              <a:buSzPts val="2200"/>
              <a:buFont typeface="Arial"/>
              <a:buChar char="•"/>
            </a:pPr>
            <a:r>
              <a:rPr lang="en-US" sz="2200" u="sng">
                <a:solidFill>
                  <a:schemeClr val="hlink"/>
                </a:solidFill>
                <a:hlinkClick r:id="rId3"/>
              </a:rPr>
              <a:t>georgejmount.com</a:t>
            </a:r>
            <a:endParaRPr sz="2200">
              <a:solidFill>
                <a:srgbClr val="595959"/>
              </a:solidFill>
            </a:endParaRPr>
          </a:p>
          <a:p>
            <a:pPr marL="621792" marR="0" lvl="1" indent="-276860" algn="l" rtl="0">
              <a:spcBef>
                <a:spcPts val="0"/>
              </a:spcBef>
              <a:spcAft>
                <a:spcPts val="0"/>
              </a:spcAft>
              <a:buClr>
                <a:srgbClr val="D3002D"/>
              </a:buClr>
              <a:buSzPts val="2200"/>
              <a:buFont typeface="Arial"/>
              <a:buChar char="•"/>
            </a:pPr>
            <a:r>
              <a:rPr lang="en-US" sz="2200" u="sng">
                <a:solidFill>
                  <a:schemeClr val="hlink"/>
                </a:solidFill>
                <a:hlinkClick r:id="rId4"/>
              </a:rPr>
              <a:t>@gjmount</a:t>
            </a:r>
            <a:endParaRPr sz="2200">
              <a:solidFill>
                <a:srgbClr val="595959"/>
              </a:solidFill>
            </a:endParaRPr>
          </a:p>
          <a:p>
            <a:pPr marL="621792" marR="0" lvl="1" indent="-276860" algn="l" rtl="0">
              <a:spcBef>
                <a:spcPts val="0"/>
              </a:spcBef>
              <a:spcAft>
                <a:spcPts val="0"/>
              </a:spcAft>
              <a:buClr>
                <a:srgbClr val="595959"/>
              </a:buClr>
              <a:buSzPts val="2200"/>
              <a:buChar char="•"/>
            </a:pPr>
            <a:r>
              <a:rPr lang="en-US" sz="2200" u="sng">
                <a:solidFill>
                  <a:schemeClr val="hlink"/>
                </a:solidFill>
                <a:hlinkClick r:id="rId5"/>
              </a:rPr>
              <a:t>github.com/summerofgeorge</a:t>
            </a:r>
            <a:endParaRPr sz="2200">
              <a:solidFill>
                <a:srgbClr val="595959"/>
              </a:solidFill>
            </a:endParaRPr>
          </a:p>
        </p:txBody>
      </p:sp>
      <p:sp>
        <p:nvSpPr>
          <p:cNvPr id="1011" name="Google Shape;1011;p12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Find me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29"/>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7" name="Google Shape;1017;p129"/>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1018" name="Google Shape;1018;p129"/>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1019" name="Google Shape;1019;p129"/>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4800">
                <a:solidFill>
                  <a:srgbClr val="3F3F3F"/>
                </a:solidFill>
                <a:latin typeface="Arial"/>
                <a:ea typeface="Arial"/>
                <a:cs typeface="Arial"/>
                <a:sym typeface="Arial"/>
              </a:rPr>
              <a:t>Thank you</a:t>
            </a:r>
            <a:endParaRPr sz="4800"/>
          </a:p>
        </p:txBody>
      </p:sp>
      <p:sp>
        <p:nvSpPr>
          <p:cNvPr id="1020" name="Google Shape;1020;p12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99" name="Google Shape;99;p1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00" name="Google Shape;100;p15"/>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10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xEl>
                                              <p:pRg st="1" end="1"/>
                                            </p:txEl>
                                          </p:spTgt>
                                        </p:tgtEl>
                                        <p:attrNameLst>
                                          <p:attrName>style.visibility</p:attrName>
                                        </p:attrNameLst>
                                      </p:cBhvr>
                                      <p:to>
                                        <p:strVal val="visible"/>
                                      </p:to>
                                    </p:set>
                                    <p:animEffect transition="in" filter="fade">
                                      <p:cBhvr>
                                        <p:cTn id="12" dur="1000"/>
                                        <p:tgtEl>
                                          <p:spTgt spid="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xEl>
                                              <p:pRg st="2" end="2"/>
                                            </p:txEl>
                                          </p:spTgt>
                                        </p:tgtEl>
                                        <p:attrNameLst>
                                          <p:attrName>style.visibility</p:attrName>
                                        </p:attrNameLst>
                                      </p:cBhvr>
                                      <p:to>
                                        <p:strVal val="visible"/>
                                      </p:to>
                                    </p:set>
                                    <p:animEffect transition="in" filter="fade">
                                      <p:cBhvr>
                                        <p:cTn id="17" dur="1000"/>
                                        <p:tgtEl>
                                          <p:spTgt spid="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0">
                                            <p:txEl>
                                              <p:pRg st="3" end="3"/>
                                            </p:txEl>
                                          </p:spTgt>
                                        </p:tgtEl>
                                        <p:attrNameLst>
                                          <p:attrName>style.visibility</p:attrName>
                                        </p:attrNameLst>
                                      </p:cBhvr>
                                      <p:to>
                                        <p:strVal val="visible"/>
                                      </p:to>
                                    </p:set>
                                    <p:animEffect transition="in" filter="fade">
                                      <p:cBhvr>
                                        <p:cTn id="22" dur="1000"/>
                                        <p:tgtEl>
                                          <p:spTgt spid="1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06" name="Google Shape;106;p1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07" name="Google Shape;107;p16"/>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08" name="Google Shape;108;p16"/>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09" name="Google Shape;109;p16"/>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1000"/>
                                        <p:tgtEl>
                                          <p:spTgt spid="1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15" name="Google Shape;115;p1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16" name="Google Shape;116;p17"/>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17" name="Google Shape;117;p17"/>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18" name="Google Shape;118;p17"/>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10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1000"/>
                                        <p:tgtEl>
                                          <p:spTgt spid="1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1000"/>
                                        <p:tgtEl>
                                          <p:spTgt spid="1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24" name="Google Shape;124;p1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25" name="Google Shape;125;p18"/>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26" name="Google Shape;126;p18"/>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27" name="Google Shape;127;p18"/>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What is a spreadsheet and when would you use it?</a:t>
            </a:r>
            <a:endParaRPr sz="2600" b="1" i="0" u="none" strike="noStrike" cap="none">
              <a:solidFill>
                <a:srgbClr val="000000"/>
              </a:solidFill>
              <a:latin typeface="Arial"/>
              <a:ea typeface="Arial"/>
              <a:cs typeface="Arial"/>
              <a:sym typeface="Arial"/>
            </a:endParaRPr>
          </a:p>
        </p:txBody>
      </p:sp>
      <p:sp>
        <p:nvSpPr>
          <p:cNvPr id="133" name="Google Shape;133;p1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Good for...</a:t>
            </a:r>
            <a:endParaRPr sz="2600" b="1" i="0" u="none" strike="noStrike" cap="none">
              <a:solidFill>
                <a:srgbClr val="595959"/>
              </a:solidFill>
              <a:latin typeface="Arial"/>
              <a:ea typeface="Arial"/>
              <a:cs typeface="Arial"/>
              <a:sym typeface="Arial"/>
            </a:endParaRPr>
          </a:p>
        </p:txBody>
      </p:sp>
      <p:sp>
        <p:nvSpPr>
          <p:cNvPr id="134" name="Google Shape;134;p19"/>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Not so much at...</a:t>
            </a:r>
            <a:endParaRPr/>
          </a:p>
        </p:txBody>
      </p:sp>
      <p:sp>
        <p:nvSpPr>
          <p:cNvPr id="135" name="Google Shape;135;p19"/>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Browsing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Entering/editing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Flexible data structuring</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Quick, visual data analysis on small datasets</a:t>
            </a:r>
            <a:endParaRPr sz="2000">
              <a:solidFill>
                <a:srgbClr val="595959"/>
              </a:solidFill>
            </a:endParaRPr>
          </a:p>
        </p:txBody>
      </p:sp>
      <p:sp>
        <p:nvSpPr>
          <p:cNvPr id="136" name="Google Shape;136;p19"/>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Archiving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Big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Interfacing 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Structured data across multiple datasets</a:t>
            </a:r>
            <a:endParaRPr sz="20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10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fade">
                                      <p:cBhvr>
                                        <p:cTn id="17" dur="1000"/>
                                        <p:tgtEl>
                                          <p:spTgt spid="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
                                            <p:txEl>
                                              <p:pRg st="3" end="3"/>
                                            </p:txEl>
                                          </p:spTgt>
                                        </p:tgtEl>
                                        <p:attrNameLst>
                                          <p:attrName>style.visibility</p:attrName>
                                        </p:attrNameLst>
                                      </p:cBhvr>
                                      <p:to>
                                        <p:strVal val="visible"/>
                                      </p:to>
                                    </p:set>
                                    <p:animEffect transition="in" filter="fade">
                                      <p:cBhvr>
                                        <p:cTn id="22" dur="1000"/>
                                        <p:tgtEl>
                                          <p:spTgt spid="1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42" name="Google Shape;142;p20"/>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a:p>
        </p:txBody>
      </p:sp>
      <p:sp>
        <p:nvSpPr>
          <p:cNvPr id="143" name="Google Shape;143;p2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Relational databases</a:t>
            </a:r>
            <a:endParaRPr/>
          </a:p>
        </p:txBody>
      </p:sp>
      <p:pic>
        <p:nvPicPr>
          <p:cNvPr id="144" name="Google Shape;144;p20"/>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50" name="Google Shape;150;p21"/>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1970s origins…</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a:solidFill>
                  <a:srgbClr val="595959"/>
                </a:solidFill>
              </a:rPr>
              <a:t>Still with us today!</a:t>
            </a:r>
            <a:endParaRPr sz="2200">
              <a:solidFill>
                <a:srgbClr val="595959"/>
              </a:solidFill>
            </a:endParaRPr>
          </a:p>
        </p:txBody>
      </p:sp>
      <p:sp>
        <p:nvSpPr>
          <p:cNvPr id="151" name="Google Shape;151;p2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Relational databases</a:t>
            </a:r>
            <a:endParaRPr/>
          </a:p>
        </p:txBody>
      </p:sp>
      <p:pic>
        <p:nvPicPr>
          <p:cNvPr id="152" name="Google Shape;152;p21"/>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153" name="Google Shape;153;p21"/>
          <p:cNvPicPr preferRelativeResize="0"/>
          <p:nvPr/>
        </p:nvPicPr>
        <p:blipFill>
          <a:blip r:embed="rId4">
            <a:alphaModFix/>
          </a:blip>
          <a:stretch>
            <a:fillRect/>
          </a:stretch>
        </p:blipFill>
        <p:spPr>
          <a:xfrm>
            <a:off x="778525" y="2787681"/>
            <a:ext cx="1534123" cy="1705501"/>
          </a:xfrm>
          <a:prstGeom prst="rect">
            <a:avLst/>
          </a:prstGeom>
          <a:noFill/>
          <a:ln>
            <a:noFill/>
          </a:ln>
        </p:spPr>
      </p:pic>
      <p:pic>
        <p:nvPicPr>
          <p:cNvPr id="154" name="Google Shape;154;p21"/>
          <p:cNvPicPr preferRelativeResize="0"/>
          <p:nvPr/>
        </p:nvPicPr>
        <p:blipFill>
          <a:blip r:embed="rId5">
            <a:alphaModFix/>
          </a:blip>
          <a:stretch>
            <a:fillRect/>
          </a:stretch>
        </p:blipFill>
        <p:spPr>
          <a:xfrm>
            <a:off x="6825430" y="2025401"/>
            <a:ext cx="1125874" cy="1600575"/>
          </a:xfrm>
          <a:prstGeom prst="rect">
            <a:avLst/>
          </a:prstGeom>
          <a:noFill/>
          <a:ln>
            <a:noFill/>
          </a:ln>
        </p:spPr>
      </p:pic>
      <p:pic>
        <p:nvPicPr>
          <p:cNvPr id="155" name="Google Shape;155;p21"/>
          <p:cNvPicPr preferRelativeResize="0"/>
          <p:nvPr/>
        </p:nvPicPr>
        <p:blipFill>
          <a:blip r:embed="rId6">
            <a:alphaModFix/>
          </a:blip>
          <a:stretch>
            <a:fillRect/>
          </a:stretch>
        </p:blipFill>
        <p:spPr>
          <a:xfrm>
            <a:off x="6918607" y="4081642"/>
            <a:ext cx="1444743" cy="745250"/>
          </a:xfrm>
          <a:prstGeom prst="rect">
            <a:avLst/>
          </a:prstGeom>
          <a:noFill/>
          <a:ln>
            <a:noFill/>
          </a:ln>
        </p:spPr>
      </p:pic>
      <p:pic>
        <p:nvPicPr>
          <p:cNvPr id="156" name="Google Shape;156;p21"/>
          <p:cNvPicPr preferRelativeResize="0"/>
          <p:nvPr/>
        </p:nvPicPr>
        <p:blipFill>
          <a:blip r:embed="rId7">
            <a:alphaModFix/>
          </a:blip>
          <a:stretch>
            <a:fillRect/>
          </a:stretch>
        </p:blipFill>
        <p:spPr>
          <a:xfrm>
            <a:off x="2398175" y="2136375"/>
            <a:ext cx="2000776" cy="1039375"/>
          </a:xfrm>
          <a:prstGeom prst="rect">
            <a:avLst/>
          </a:prstGeom>
          <a:noFill/>
          <a:ln>
            <a:noFill/>
          </a:ln>
        </p:spPr>
      </p:pic>
      <p:pic>
        <p:nvPicPr>
          <p:cNvPr id="157" name="Google Shape;157;p21"/>
          <p:cNvPicPr preferRelativeResize="0"/>
          <p:nvPr/>
        </p:nvPicPr>
        <p:blipFill>
          <a:blip r:embed="rId8">
            <a:alphaModFix/>
          </a:blip>
          <a:stretch>
            <a:fillRect/>
          </a:stretch>
        </p:blipFill>
        <p:spPr>
          <a:xfrm>
            <a:off x="3112388" y="3625975"/>
            <a:ext cx="1200924" cy="1200924"/>
          </a:xfrm>
          <a:prstGeom prst="rect">
            <a:avLst/>
          </a:prstGeom>
          <a:noFill/>
          <a:ln>
            <a:noFill/>
          </a:ln>
        </p:spPr>
      </p:pic>
      <p:pic>
        <p:nvPicPr>
          <p:cNvPr id="158" name="Google Shape;158;p21"/>
          <p:cNvPicPr preferRelativeResize="0"/>
          <p:nvPr/>
        </p:nvPicPr>
        <p:blipFill>
          <a:blip r:embed="rId9">
            <a:alphaModFix/>
          </a:blip>
          <a:stretch>
            <a:fillRect/>
          </a:stretch>
        </p:blipFill>
        <p:spPr>
          <a:xfrm>
            <a:off x="4616949" y="2505050"/>
            <a:ext cx="1904828" cy="14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26" name="Google Shape;26;p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27" name="Google Shape;27;p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 for Business Analytics</a:t>
            </a:r>
            <a:endParaRPr/>
          </a:p>
        </p:txBody>
      </p:sp>
      <p:sp>
        <p:nvSpPr>
          <p:cNvPr id="28" name="Google Shape;28;p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29" name="Google Shape;29;p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400" b="1"/>
              <a:t>What relational database system does your organization use?</a:t>
            </a:r>
            <a:endParaRPr sz="2400"/>
          </a:p>
        </p:txBody>
      </p:sp>
      <p:graphicFrame>
        <p:nvGraphicFramePr>
          <p:cNvPr id="164" name="Google Shape;164;p22"/>
          <p:cNvGraphicFramePr/>
          <p:nvPr/>
        </p:nvGraphicFramePr>
        <p:xfrm>
          <a:off x="403225" y="1295400"/>
          <a:ext cx="3787100" cy="2966800"/>
        </p:xfrm>
        <a:graphic>
          <a:graphicData uri="http://schemas.openxmlformats.org/drawingml/2006/table">
            <a:tbl>
              <a:tblPr firstRow="1" bandRow="1">
                <a:noFill/>
                <a:tableStyleId>{1E0709F7-C4A5-4DAA-9ECC-88EBCA296C3A}</a:tableStyleId>
              </a:tblPr>
              <a:tblGrid>
                <a:gridCol w="1165825">
                  <a:extLst>
                    <a:ext uri="{9D8B030D-6E8A-4147-A177-3AD203B41FA5}">
                      <a16:colId xmlns:a16="http://schemas.microsoft.com/office/drawing/2014/main" val="20000"/>
                    </a:ext>
                  </a:extLst>
                </a:gridCol>
                <a:gridCol w="2621275">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200">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457200" marR="0" lvl="0" indent="-298450" algn="l" rtl="0">
                        <a:spcBef>
                          <a:spcPts val="0"/>
                        </a:spcBef>
                        <a:spcAft>
                          <a:spcPts val="0"/>
                        </a:spcAft>
                        <a:buClr>
                          <a:schemeClr val="dk1"/>
                        </a:buClr>
                        <a:buSzPts val="1100"/>
                        <a:buAutoNum type="alphaUcPeriod"/>
                      </a:pP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PostgreSQL</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100">
                          <a:solidFill>
                            <a:schemeClr val="dk1"/>
                          </a:solidFill>
                        </a:rPr>
                        <a:t>B. </a:t>
                      </a: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100">
                          <a:solidFill>
                            <a:schemeClr val="dk1"/>
                          </a:solidFill>
                        </a:rPr>
                        <a:t>Oracle</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100">
                          <a:solidFill>
                            <a:schemeClr val="dk1"/>
                          </a:solidFill>
                        </a:rPr>
                        <a:t>C.</a:t>
                      </a: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SQL Server</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100">
                          <a:solidFill>
                            <a:schemeClr val="dk1"/>
                          </a:solidFill>
                        </a:rPr>
                        <a:t>D. </a:t>
                      </a: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100">
                          <a:solidFill>
                            <a:schemeClr val="dk1"/>
                          </a:solidFill>
                        </a:rPr>
                        <a:t>Microsoft Access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100">
                          <a:solidFill>
                            <a:schemeClr val="dk1"/>
                          </a:solidFill>
                        </a:rPr>
                        <a:t>E.</a:t>
                      </a: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100">
                          <a:solidFill>
                            <a:schemeClr val="dk1"/>
                          </a:solidFill>
                        </a:rPr>
                        <a:t>Other/don’t know</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
        <p:nvSpPr>
          <p:cNvPr id="165" name="Google Shape;165;p22"/>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pic>
        <p:nvPicPr>
          <p:cNvPr id="170" name="Google Shape;170;p2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71" name="Google Shape;171;p23"/>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0" algn="l" rtl="0">
              <a:spcBef>
                <a:spcPts val="0"/>
              </a:spcBef>
              <a:spcAft>
                <a:spcPts val="0"/>
              </a:spcAft>
              <a:buNone/>
            </a:pPr>
            <a:endParaRPr sz="3600">
              <a:solidFill>
                <a:srgbClr val="595959"/>
              </a:solidFill>
            </a:endParaRPr>
          </a:p>
        </p:txBody>
      </p:sp>
      <p:sp>
        <p:nvSpPr>
          <p:cNvPr id="172" name="Google Shape;172;p2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73" name="Google Shape;173;p23"/>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74" name="Google Shape;174;p2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2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80" name="Google Shape;180;p24"/>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Q</a:t>
            </a:r>
            <a:r>
              <a:rPr lang="en-US" sz="3600">
                <a:solidFill>
                  <a:srgbClr val="595959"/>
                </a:solidFill>
              </a:rPr>
              <a:t>uery</a:t>
            </a:r>
            <a:endParaRPr sz="3600">
              <a:solidFill>
                <a:srgbClr val="595959"/>
              </a:solidFill>
            </a:endParaRPr>
          </a:p>
          <a:p>
            <a:pPr marL="0" lvl="0" indent="0" algn="l" rtl="0">
              <a:spcBef>
                <a:spcPts val="0"/>
              </a:spcBef>
              <a:spcAft>
                <a:spcPts val="0"/>
              </a:spcAft>
              <a:buNone/>
            </a:pPr>
            <a:endParaRPr sz="3600">
              <a:solidFill>
                <a:srgbClr val="595959"/>
              </a:solidFill>
            </a:endParaRPr>
          </a:p>
        </p:txBody>
      </p:sp>
      <p:sp>
        <p:nvSpPr>
          <p:cNvPr id="181" name="Google Shape;181;p2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82" name="Google Shape;182;p24"/>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83" name="Google Shape;183;p24"/>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89" name="Google Shape;189;p25"/>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274320" marR="0" lvl="0" indent="-365760" algn="l" rtl="0">
              <a:lnSpc>
                <a:spcPct val="100000"/>
              </a:lnSpc>
              <a:spcBef>
                <a:spcPts val="0"/>
              </a:spcBef>
              <a:spcAft>
                <a:spcPts val="0"/>
              </a:spcAft>
              <a:buClr>
                <a:srgbClr val="D3002D"/>
              </a:buClr>
              <a:buSzPts val="3600"/>
              <a:buChar char="•"/>
            </a:pPr>
            <a:r>
              <a:rPr lang="en-US" sz="3600" b="1">
                <a:solidFill>
                  <a:srgbClr val="595959"/>
                </a:solidFill>
              </a:rPr>
              <a:t>S</a:t>
            </a:r>
            <a:r>
              <a:rPr lang="en-US" sz="3600">
                <a:solidFill>
                  <a:srgbClr val="595959"/>
                </a:solidFill>
              </a:rPr>
              <a:t>tructured</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Q</a:t>
            </a:r>
            <a:r>
              <a:rPr lang="en-US" sz="3600">
                <a:solidFill>
                  <a:srgbClr val="595959"/>
                </a:solidFill>
              </a:rPr>
              <a:t>uery</a:t>
            </a:r>
            <a:endParaRPr sz="3600">
              <a:solidFill>
                <a:srgbClr val="595959"/>
              </a:solidFill>
            </a:endParaRPr>
          </a:p>
          <a:p>
            <a:pPr marL="457200" lvl="0" indent="-457200" algn="l" rtl="0">
              <a:spcBef>
                <a:spcPts val="0"/>
              </a:spcBef>
              <a:spcAft>
                <a:spcPts val="0"/>
              </a:spcAft>
              <a:buClr>
                <a:srgbClr val="595959"/>
              </a:buClr>
              <a:buSzPts val="3600"/>
              <a:buChar char="•"/>
            </a:pPr>
            <a:r>
              <a:rPr lang="en-US" sz="3600" b="1">
                <a:solidFill>
                  <a:srgbClr val="595959"/>
                </a:solidFill>
              </a:rPr>
              <a:t>L</a:t>
            </a:r>
            <a:r>
              <a:rPr lang="en-US" sz="3600">
                <a:solidFill>
                  <a:srgbClr val="595959"/>
                </a:solidFill>
              </a:rPr>
              <a:t>anguage</a:t>
            </a:r>
            <a:endParaRPr sz="3600">
              <a:solidFill>
                <a:srgbClr val="595959"/>
              </a:solidFill>
            </a:endParaRPr>
          </a:p>
        </p:txBody>
      </p:sp>
      <p:sp>
        <p:nvSpPr>
          <p:cNvPr id="190" name="Google Shape;190;p2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Meet your Librarian, SQL</a:t>
            </a:r>
            <a:endParaRPr/>
          </a:p>
        </p:txBody>
      </p:sp>
      <p:pic>
        <p:nvPicPr>
          <p:cNvPr id="191" name="Google Shape;191;p25"/>
          <p:cNvPicPr preferRelativeResize="0"/>
          <p:nvPr/>
        </p:nvPicPr>
        <p:blipFill rotWithShape="1">
          <a:blip r:embed="rId4">
            <a:alphaModFix/>
          </a:blip>
          <a:srcRect l="12502" r="12495"/>
          <a:stretch/>
        </p:blipFill>
        <p:spPr>
          <a:xfrm>
            <a:off x="5809957" y="2449538"/>
            <a:ext cx="3584700" cy="3584700"/>
          </a:xfrm>
          <a:prstGeom prst="ellipse">
            <a:avLst/>
          </a:prstGeom>
          <a:noFill/>
          <a:ln>
            <a:noFill/>
          </a:ln>
        </p:spPr>
      </p:pic>
      <p:pic>
        <p:nvPicPr>
          <p:cNvPr id="192" name="Google Shape;192;p25"/>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198" name="Google Shape;198;p26"/>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Clr>
                <a:srgbClr val="595959"/>
              </a:buClr>
              <a:buSzPts val="2400"/>
              <a:buChar char="•"/>
            </a:pPr>
            <a:r>
              <a:rPr lang="en-US" sz="2400">
                <a:solidFill>
                  <a:srgbClr val="494949"/>
                </a:solidFill>
                <a:highlight>
                  <a:srgbClr val="FFFFFF"/>
                </a:highlight>
              </a:rPr>
              <a:t>Lahman database: complete player statistics since 1871 plus salaries, Hall of Fame inductions and more!</a:t>
            </a:r>
            <a:endParaRPr sz="2400">
              <a:solidFill>
                <a:srgbClr val="494949"/>
              </a:solidFill>
              <a:highlight>
                <a:srgbClr val="FFFFFF"/>
              </a:highlight>
            </a:endParaRPr>
          </a:p>
          <a:p>
            <a:pPr marL="457200" lvl="0" indent="-381000" algn="l" rtl="0">
              <a:spcBef>
                <a:spcPts val="0"/>
              </a:spcBef>
              <a:spcAft>
                <a:spcPts val="0"/>
              </a:spcAft>
              <a:buClr>
                <a:srgbClr val="595959"/>
              </a:buClr>
              <a:buSzPts val="2400"/>
              <a:buChar char="•"/>
            </a:pPr>
            <a:r>
              <a:rPr lang="en-US" sz="2400">
                <a:solidFill>
                  <a:srgbClr val="494949"/>
                </a:solidFill>
                <a:highlight>
                  <a:schemeClr val="lt1"/>
                </a:highlight>
              </a:rPr>
              <a:t>Download </a:t>
            </a:r>
            <a:r>
              <a:rPr lang="en-US" sz="2400" u="sng">
                <a:solidFill>
                  <a:schemeClr val="accent5"/>
                </a:solidFill>
                <a:highlight>
                  <a:schemeClr val="lt1"/>
                </a:highlight>
                <a:hlinkClick r:id="rId4"/>
              </a:rPr>
              <a:t>here</a:t>
            </a:r>
            <a:r>
              <a:rPr lang="en-US" sz="2400">
                <a:solidFill>
                  <a:srgbClr val="494949"/>
                </a:solidFill>
                <a:highlight>
                  <a:schemeClr val="lt1"/>
                </a:highlight>
              </a:rPr>
              <a:t> for SQLite.</a:t>
            </a:r>
            <a:r>
              <a:rPr lang="en-US" sz="2400">
                <a:solidFill>
                  <a:srgbClr val="494949"/>
                </a:solidFill>
                <a:highlight>
                  <a:srgbClr val="FFFFFF"/>
                </a:highlight>
              </a:rPr>
              <a:t> </a:t>
            </a:r>
            <a:endParaRPr sz="2400">
              <a:solidFill>
                <a:srgbClr val="595959"/>
              </a:solidFill>
            </a:endParaRPr>
          </a:p>
        </p:txBody>
      </p:sp>
      <p:sp>
        <p:nvSpPr>
          <p:cNvPr id="199" name="Google Shape;199;p2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Are you ready for some baseball?</a:t>
            </a:r>
            <a:endParaRPr/>
          </a:p>
        </p:txBody>
      </p:sp>
      <p:pic>
        <p:nvPicPr>
          <p:cNvPr id="200" name="Google Shape;200;p26"/>
          <p:cNvPicPr preferRelativeResize="0"/>
          <p:nvPr/>
        </p:nvPicPr>
        <p:blipFill rotWithShape="1">
          <a:blip r:embed="rId5">
            <a:alphaModFix/>
          </a:blip>
          <a:srcRect l="12620" r="12613"/>
          <a:stretch/>
        </p:blipFill>
        <p:spPr>
          <a:xfrm>
            <a:off x="5809957" y="2449538"/>
            <a:ext cx="3584700" cy="3584700"/>
          </a:xfrm>
          <a:prstGeom prst="ellipse">
            <a:avLst/>
          </a:prstGeom>
          <a:noFill/>
          <a:ln>
            <a:noFill/>
          </a:ln>
        </p:spPr>
      </p:pic>
      <p:pic>
        <p:nvPicPr>
          <p:cNvPr id="201" name="Google Shape;201;p26"/>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07" name="Google Shape;207;p27"/>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a:p>
        </p:txBody>
      </p:sp>
      <p:sp>
        <p:nvSpPr>
          <p:cNvPr id="208" name="Google Shape;208;p2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Onward to SQLite!</a:t>
            </a:r>
            <a:endParaRPr/>
          </a:p>
        </p:txBody>
      </p:sp>
      <p:pic>
        <p:nvPicPr>
          <p:cNvPr id="209" name="Google Shape;209;p27"/>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210" name="Google Shape;210;p27"/>
          <p:cNvPicPr preferRelativeResize="0"/>
          <p:nvPr/>
        </p:nvPicPr>
        <p:blipFill>
          <a:blip r:embed="rId4">
            <a:alphaModFix/>
          </a:blip>
          <a:stretch>
            <a:fillRect/>
          </a:stretch>
        </p:blipFill>
        <p:spPr>
          <a:xfrm>
            <a:off x="398625" y="1430813"/>
            <a:ext cx="3527300" cy="2645475"/>
          </a:xfrm>
          <a:prstGeom prst="rect">
            <a:avLst/>
          </a:prstGeom>
          <a:noFill/>
          <a:ln>
            <a:noFill/>
          </a:ln>
        </p:spPr>
      </p:pic>
      <p:pic>
        <p:nvPicPr>
          <p:cNvPr id="211" name="Google Shape;211;p27"/>
          <p:cNvPicPr preferRelativeResize="0"/>
          <p:nvPr/>
        </p:nvPicPr>
        <p:blipFill>
          <a:blip r:embed="rId5">
            <a:alphaModFix/>
          </a:blip>
          <a:stretch>
            <a:fillRect/>
          </a:stretch>
        </p:blipFill>
        <p:spPr>
          <a:xfrm>
            <a:off x="5403727" y="2086212"/>
            <a:ext cx="3060400" cy="1334700"/>
          </a:xfrm>
          <a:prstGeom prst="rect">
            <a:avLst/>
          </a:prstGeom>
          <a:noFill/>
          <a:ln>
            <a:noFill/>
          </a:ln>
        </p:spPr>
      </p:pic>
      <p:sp>
        <p:nvSpPr>
          <p:cNvPr id="212" name="Google Shape;212;p27"/>
          <p:cNvSpPr txBox="1"/>
          <p:nvPr/>
        </p:nvSpPr>
        <p:spPr>
          <a:xfrm>
            <a:off x="3806875" y="226955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t>+</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p:nvPr/>
        </p:nvSpPr>
        <p:spPr>
          <a:xfrm>
            <a:off x="4557059" y="0"/>
            <a:ext cx="4586941"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18" name="Google Shape;218;p28"/>
          <p:cNvPicPr preferRelativeResize="0"/>
          <p:nvPr/>
        </p:nvPicPr>
        <p:blipFill rotWithShape="1">
          <a:blip r:embed="rId3">
            <a:alphaModFix/>
          </a:blip>
          <a:srcRect/>
          <a:stretch/>
        </p:blipFill>
        <p:spPr>
          <a:xfrm>
            <a:off x="8464122" y="4493182"/>
            <a:ext cx="417165" cy="337195"/>
          </a:xfrm>
          <a:prstGeom prst="rect">
            <a:avLst/>
          </a:prstGeom>
          <a:noFill/>
          <a:ln>
            <a:noFill/>
          </a:ln>
        </p:spPr>
      </p:pic>
      <p:sp>
        <p:nvSpPr>
          <p:cNvPr id="219" name="Google Shape;219;p28"/>
          <p:cNvSpPr txBox="1"/>
          <p:nvPr/>
        </p:nvSpPr>
        <p:spPr>
          <a:xfrm>
            <a:off x="619431" y="1195639"/>
            <a:ext cx="3319500" cy="1453500"/>
          </a:xfrm>
          <a:prstGeom prst="rect">
            <a:avLst/>
          </a:prstGeom>
          <a:noFill/>
          <a:ln>
            <a:noFill/>
          </a:ln>
        </p:spPr>
        <p:txBody>
          <a:bodyPr spcFirstLastPara="1" wrap="square" lIns="91425" tIns="45700" rIns="91425" bIns="45700" anchor="t" anchorCtr="0">
            <a:noAutofit/>
          </a:bodyPr>
          <a:lstStyle/>
          <a:p>
            <a:pPr marL="457200" marR="0" lvl="0" indent="-361950" algn="l" rtl="0">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a:p>
            <a:pPr marL="0" marR="0" lvl="0" indent="0" algn="l" rtl="0">
              <a:lnSpc>
                <a:spcPct val="90000"/>
              </a:lnSpc>
              <a:spcBef>
                <a:spcPts val="750"/>
              </a:spcBef>
              <a:spcAft>
                <a:spcPts val="0"/>
              </a:spcAft>
              <a:buNone/>
            </a:pPr>
            <a:endParaRPr sz="2000">
              <a:solidFill>
                <a:schemeClr val="dk1"/>
              </a:solidFill>
            </a:endParaRPr>
          </a:p>
          <a:p>
            <a:pPr marL="457200" marR="0" lvl="0" indent="-355600" algn="l" rtl="0">
              <a:lnSpc>
                <a:spcPct val="90000"/>
              </a:lnSpc>
              <a:spcBef>
                <a:spcPts val="750"/>
              </a:spcBef>
              <a:spcAft>
                <a:spcPts val="0"/>
              </a:spcAft>
              <a:buClr>
                <a:schemeClr val="dk1"/>
              </a:buClr>
              <a:buSzPts val="2000"/>
              <a:buAutoNum type="arabicPeriod"/>
            </a:pPr>
            <a:r>
              <a:rPr lang="en-US" sz="2000">
                <a:solidFill>
                  <a:schemeClr val="dk1"/>
                </a:solidFill>
              </a:rPr>
              <a:t>How many of these columns are of type </a:t>
            </a:r>
            <a:r>
              <a:rPr lang="en-US" sz="2000">
                <a:solidFill>
                  <a:schemeClr val="dk1"/>
                </a:solidFill>
                <a:latin typeface="Consolas"/>
                <a:ea typeface="Consolas"/>
                <a:cs typeface="Consolas"/>
                <a:sym typeface="Consolas"/>
              </a:rPr>
              <a:t>INTEGER in Managers</a:t>
            </a:r>
            <a:r>
              <a:rPr lang="en-US" sz="2000">
                <a:solidFill>
                  <a:schemeClr val="dk1"/>
                </a:solidFill>
              </a:rPr>
              <a:t>?</a:t>
            </a:r>
            <a:endParaRPr sz="2000">
              <a:solidFill>
                <a:schemeClr val="dk1"/>
              </a:solidFill>
            </a:endParaRPr>
          </a:p>
          <a:p>
            <a:pPr marL="0" marR="0" lvl="0" indent="0" algn="l" rtl="0">
              <a:lnSpc>
                <a:spcPct val="90000"/>
              </a:lnSpc>
              <a:spcBef>
                <a:spcPts val="750"/>
              </a:spcBef>
              <a:spcAft>
                <a:spcPts val="0"/>
              </a:spcAft>
              <a:buNone/>
            </a:pPr>
            <a:endParaRPr sz="2000">
              <a:solidFill>
                <a:schemeClr val="dk1"/>
              </a:solidFill>
            </a:endParaRPr>
          </a:p>
          <a:p>
            <a:pPr marL="457200" marR="0" lvl="0" indent="-355600" algn="l" rtl="0">
              <a:lnSpc>
                <a:spcPct val="90000"/>
              </a:lnSpc>
              <a:spcBef>
                <a:spcPts val="750"/>
              </a:spcBef>
              <a:spcAft>
                <a:spcPts val="0"/>
              </a:spcAft>
              <a:buClr>
                <a:schemeClr val="dk1"/>
              </a:buClr>
              <a:buSzPts val="2000"/>
              <a:buAutoNum type="arabicPeriod"/>
            </a:pPr>
            <a:r>
              <a:rPr lang="en-US" sz="2000">
                <a:solidFill>
                  <a:schemeClr val="dk1"/>
                </a:solidFill>
              </a:rPr>
              <a:t>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20" name="Google Shape;220;p28"/>
          <p:cNvSpPr txBox="1"/>
          <p:nvPr/>
        </p:nvSpPr>
        <p:spPr>
          <a:xfrm>
            <a:off x="5234344" y="992527"/>
            <a:ext cx="3319462" cy="115093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4000"/>
              <a:buFont typeface="Arial"/>
              <a:buNone/>
            </a:pPr>
            <a:r>
              <a:rPr lang="en-US" sz="4000" b="1">
                <a:solidFill>
                  <a:schemeClr val="lt1"/>
                </a:solidFill>
              </a:rPr>
              <a:t>Are you ready for some drills?</a:t>
            </a:r>
            <a:endParaRPr/>
          </a:p>
        </p:txBody>
      </p:sp>
      <p:sp>
        <p:nvSpPr>
          <p:cNvPr id="221" name="Google Shape;221;p28"/>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27" name="Google Shape;227;p29"/>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28" name="Google Shape;228;p29"/>
          <p:cNvSpPr txBox="1"/>
          <p:nvPr/>
        </p:nvSpPr>
        <p:spPr>
          <a:xfrm>
            <a:off x="585181" y="223014"/>
            <a:ext cx="3319500" cy="1453500"/>
          </a:xfrm>
          <a:prstGeom prst="rect">
            <a:avLst/>
          </a:prstGeom>
          <a:noFill/>
          <a:ln>
            <a:noFill/>
          </a:ln>
        </p:spPr>
        <p:txBody>
          <a:bodyPr spcFirstLastPara="1" wrap="square" lIns="91425" tIns="45700" rIns="91425" bIns="45700" anchor="t" anchorCtr="0">
            <a:noAutofit/>
          </a:bodyPr>
          <a:lstStyle/>
          <a:p>
            <a:pPr marL="457200" marR="0" lvl="0" indent="-361950" algn="l" rtl="0">
              <a:lnSpc>
                <a:spcPct val="90000"/>
              </a:lnSpc>
              <a:spcBef>
                <a:spcPts val="750"/>
              </a:spcBef>
              <a:spcAft>
                <a:spcPts val="0"/>
              </a:spcAft>
              <a:buClr>
                <a:schemeClr val="dk1"/>
              </a:buClr>
              <a:buSzPts val="2100"/>
              <a:buFont typeface="Arial"/>
              <a:buAutoNum type="arabicPeriod"/>
            </a:pPr>
            <a:r>
              <a:rPr lang="en-US" sz="2000">
                <a:solidFill>
                  <a:schemeClr val="dk1"/>
                </a:solidFill>
              </a:rPr>
              <a:t>How many columns are in </a:t>
            </a:r>
            <a:r>
              <a:rPr lang="en-US" sz="2000">
                <a:solidFill>
                  <a:schemeClr val="dk1"/>
                </a:solidFill>
                <a:latin typeface="Consolas"/>
                <a:ea typeface="Consolas"/>
                <a:cs typeface="Consolas"/>
                <a:sym typeface="Consolas"/>
              </a:rPr>
              <a:t>Managers</a:t>
            </a:r>
            <a:r>
              <a:rPr lang="en-US" sz="2000">
                <a:solidFill>
                  <a:schemeClr val="dk1"/>
                </a:solidFill>
              </a:rPr>
              <a:t>?</a:t>
            </a:r>
            <a:endParaRPr sz="2000">
              <a:solidFill>
                <a:schemeClr val="dk1"/>
              </a:solidFill>
            </a:endParaRPr>
          </a:p>
        </p:txBody>
      </p:sp>
      <p:sp>
        <p:nvSpPr>
          <p:cNvPr id="229" name="Google Shape;229;p2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52050" y="1197448"/>
            <a:ext cx="8519001" cy="342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36" name="Google Shape;236;p3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37" name="Google Shape;237;p30"/>
          <p:cNvSpPr txBox="1"/>
          <p:nvPr/>
        </p:nvSpPr>
        <p:spPr>
          <a:xfrm>
            <a:off x="550956" y="243564"/>
            <a:ext cx="3319500" cy="145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None/>
            </a:pPr>
            <a:r>
              <a:rPr lang="en-US" sz="2000">
                <a:solidFill>
                  <a:schemeClr val="dk1"/>
                </a:solidFill>
              </a:rPr>
              <a:t>2. How many of these columns are of type </a:t>
            </a:r>
            <a:r>
              <a:rPr lang="en-US" sz="2000">
                <a:solidFill>
                  <a:schemeClr val="dk1"/>
                </a:solidFill>
                <a:latin typeface="Consolas"/>
                <a:ea typeface="Consolas"/>
                <a:cs typeface="Consolas"/>
                <a:sym typeface="Consolas"/>
              </a:rPr>
              <a:t>INTEGER in Managers</a:t>
            </a:r>
            <a:r>
              <a:rPr lang="en-US" sz="2000">
                <a:solidFill>
                  <a:schemeClr val="dk1"/>
                </a:solidFill>
              </a:rPr>
              <a:t>?</a:t>
            </a:r>
            <a:endParaRPr sz="2000">
              <a:solidFill>
                <a:schemeClr val="dk1"/>
              </a:solidFill>
            </a:endParaRPr>
          </a:p>
        </p:txBody>
      </p:sp>
      <p:sp>
        <p:nvSpPr>
          <p:cNvPr id="238" name="Google Shape;238;p30"/>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506850" y="1581023"/>
            <a:ext cx="8519001" cy="342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p:nvPr/>
        </p:nvSpPr>
        <p:spPr>
          <a:xfrm>
            <a:off x="4557059" y="0"/>
            <a:ext cx="45870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245" name="Google Shape;245;p3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246" name="Google Shape;246;p31"/>
          <p:cNvSpPr txBox="1"/>
          <p:nvPr/>
        </p:nvSpPr>
        <p:spPr>
          <a:xfrm>
            <a:off x="468756" y="332589"/>
            <a:ext cx="3319500" cy="145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None/>
            </a:pPr>
            <a:r>
              <a:rPr lang="en-US" sz="2000">
                <a:solidFill>
                  <a:schemeClr val="dk1"/>
                </a:solidFill>
              </a:rPr>
              <a:t>3. How many rows does </a:t>
            </a:r>
            <a:r>
              <a:rPr lang="en-US" sz="2000">
                <a:solidFill>
                  <a:schemeClr val="dk1"/>
                </a:solidFill>
                <a:latin typeface="Consolas"/>
                <a:ea typeface="Consolas"/>
                <a:cs typeface="Consolas"/>
                <a:sym typeface="Consolas"/>
              </a:rPr>
              <a:t>Managers </a:t>
            </a:r>
            <a:r>
              <a:rPr lang="en-US" sz="2000">
                <a:solidFill>
                  <a:schemeClr val="dk1"/>
                </a:solidFill>
              </a:rPr>
              <a:t>have?</a:t>
            </a:r>
            <a:endParaRPr sz="2000">
              <a:solidFill>
                <a:schemeClr val="dk1"/>
              </a:solidFill>
            </a:endParaRPr>
          </a:p>
        </p:txBody>
      </p:sp>
      <p:sp>
        <p:nvSpPr>
          <p:cNvPr id="247" name="Google Shape;247;p3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636600" y="1667550"/>
            <a:ext cx="7286476" cy="268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35" name="Google Shape;35;p5"/>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2"/>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255" name="Google Shape;255;p32"/>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256" name="Google Shape;256;p32"/>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257" name="Google Shape;257;p3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3"/>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264" name="Google Shape;264;p33"/>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265" name="Google Shape;265;p33"/>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266" name="Google Shape;266;p33"/>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267" name="Google Shape;267;p3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Excel tables to SQL SELECT</a:t>
            </a:r>
            <a:endParaRPr sz="4000" b="1">
              <a:solidFill>
                <a:srgbClr val="FFFFFF"/>
              </a:solidFill>
            </a:endParaRPr>
          </a:p>
        </p:txBody>
      </p:sp>
      <p:sp>
        <p:nvSpPr>
          <p:cNvPr id="274" name="Google Shape;274;p34"/>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80" name="Google Shape;280;p35"/>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81" name="Google Shape;281;p35"/>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endParaRPr/>
          </a:p>
        </p:txBody>
      </p:sp>
      <p:sp>
        <p:nvSpPr>
          <p:cNvPr id="282" name="Google Shape;282;p35"/>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marL="448056" marR="0" lvl="1"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283" name="Google Shape;283;p35"/>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endParaRPr sz="2000">
              <a:solidFill>
                <a:srgbClr val="59595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89" name="Google Shape;289;p3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90" name="Google Shape;290;p36"/>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SQL</a:t>
            </a:r>
            <a:endParaRPr/>
          </a:p>
        </p:txBody>
      </p:sp>
      <p:sp>
        <p:nvSpPr>
          <p:cNvPr id="291" name="Google Shape;291;p36"/>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Workbook</a:t>
            </a:r>
            <a:endParaRPr/>
          </a:p>
          <a:p>
            <a:pPr marL="448056" marR="0" lvl="1" indent="-264160" algn="l" rtl="0">
              <a:lnSpc>
                <a:spcPct val="90000"/>
              </a:lnSpc>
              <a:spcBef>
                <a:spcPts val="0"/>
              </a:spcBef>
              <a:spcAft>
                <a:spcPts val="0"/>
              </a:spcAft>
              <a:buClr>
                <a:srgbClr val="D3002D"/>
              </a:buClr>
              <a:buSzPts val="2000"/>
              <a:buFont typeface="Arial"/>
              <a:buChar char="•"/>
            </a:pPr>
            <a:r>
              <a:rPr lang="en-US" sz="2000">
                <a:solidFill>
                  <a:srgbClr val="595959"/>
                </a:solidFill>
              </a:rPr>
              <a:t>Worksheet</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Columns</a:t>
            </a:r>
            <a:endParaRPr/>
          </a:p>
          <a:p>
            <a:pPr marL="630936" marR="0" lvl="2" indent="-264160" algn="l" rtl="0">
              <a:lnSpc>
                <a:spcPct val="90000"/>
              </a:lnSpc>
              <a:spcBef>
                <a:spcPts val="0"/>
              </a:spcBef>
              <a:spcAft>
                <a:spcPts val="0"/>
              </a:spcAft>
              <a:buClr>
                <a:srgbClr val="D3002D"/>
              </a:buClr>
              <a:buSzPts val="2000"/>
              <a:buFont typeface="Arial"/>
              <a:buChar char="•"/>
            </a:pPr>
            <a:r>
              <a:rPr lang="en-US" sz="2000">
                <a:solidFill>
                  <a:srgbClr val="595959"/>
                </a:solidFill>
              </a:rPr>
              <a:t>Rows</a:t>
            </a:r>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292" name="Google Shape;292;p36"/>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Database</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Table</a:t>
            </a:r>
            <a:endParaRPr sz="2000">
              <a:solidFill>
                <a:srgbClr val="595959"/>
              </a:solidFill>
            </a:endParaRPr>
          </a:p>
          <a:p>
            <a:pPr marL="914400" marR="0" lvl="1" indent="-355600" algn="l" rtl="0">
              <a:lnSpc>
                <a:spcPct val="90000"/>
              </a:lnSpc>
              <a:spcBef>
                <a:spcPts val="0"/>
              </a:spcBef>
              <a:spcAft>
                <a:spcPts val="0"/>
              </a:spcAft>
              <a:buClr>
                <a:srgbClr val="595959"/>
              </a:buClr>
              <a:buSzPts val="2000"/>
              <a:buChar char="•"/>
            </a:pPr>
            <a:r>
              <a:rPr lang="en-US" sz="2000">
                <a:solidFill>
                  <a:srgbClr val="595959"/>
                </a:solidFill>
              </a:rPr>
              <a:t>Fields</a:t>
            </a:r>
            <a:endParaRPr sz="2000">
              <a:solidFill>
                <a:srgbClr val="595959"/>
              </a:solidFill>
            </a:endParaRPr>
          </a:p>
          <a:p>
            <a:pPr marL="914400" marR="0" lvl="1" indent="-355600" algn="l" rtl="0">
              <a:lnSpc>
                <a:spcPct val="90000"/>
              </a:lnSpc>
              <a:spcBef>
                <a:spcPts val="0"/>
              </a:spcBef>
              <a:spcAft>
                <a:spcPts val="0"/>
              </a:spcAft>
              <a:buClr>
                <a:srgbClr val="595959"/>
              </a:buClr>
              <a:buSzPts val="2000"/>
              <a:buChar char="•"/>
            </a:pPr>
            <a:r>
              <a:rPr lang="en-US" sz="2000">
                <a:solidFill>
                  <a:srgbClr val="595959"/>
                </a:solidFill>
              </a:rPr>
              <a:t>Records</a:t>
            </a:r>
            <a:endParaRPr sz="2000">
              <a:solidFill>
                <a:srgbClr val="59595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298" name="Google Shape;298;p37"/>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299" name="Google Shape;299;p37"/>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endParaRPr/>
          </a:p>
        </p:txBody>
      </p:sp>
      <p:sp>
        <p:nvSpPr>
          <p:cNvPr id="300" name="Google Shape;300;p37"/>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301" name="Google Shape;301;p37"/>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endParaRPr sz="2000">
              <a:solidFill>
                <a:srgbClr val="59595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From Excel-ese SQL-ese</a:t>
            </a:r>
            <a:endParaRPr sz="4000" b="1" i="0" u="none" strike="noStrike" cap="none">
              <a:solidFill>
                <a:srgbClr val="000000"/>
              </a:solidFill>
              <a:latin typeface="Arial"/>
              <a:ea typeface="Arial"/>
              <a:cs typeface="Arial"/>
              <a:sym typeface="Arial"/>
            </a:endParaRPr>
          </a:p>
        </p:txBody>
      </p:sp>
      <p:sp>
        <p:nvSpPr>
          <p:cNvPr id="307" name="Google Shape;307;p3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Excel</a:t>
            </a:r>
            <a:endParaRPr sz="2600" b="1" i="0" u="none" strike="noStrike" cap="none">
              <a:solidFill>
                <a:srgbClr val="595959"/>
              </a:solidFill>
              <a:latin typeface="Arial"/>
              <a:ea typeface="Arial"/>
              <a:cs typeface="Arial"/>
              <a:sym typeface="Arial"/>
            </a:endParaRPr>
          </a:p>
        </p:txBody>
      </p:sp>
      <p:sp>
        <p:nvSpPr>
          <p:cNvPr id="308" name="Google Shape;308;p38"/>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595959"/>
              </a:buClr>
              <a:buSzPts val="2600"/>
              <a:buFont typeface="Arial"/>
              <a:buNone/>
            </a:pPr>
            <a:r>
              <a:rPr lang="en-US" sz="2600" b="1">
                <a:solidFill>
                  <a:srgbClr val="595959"/>
                </a:solidFill>
              </a:rPr>
              <a:t>SQL</a:t>
            </a:r>
            <a:endParaRPr/>
          </a:p>
        </p:txBody>
      </p:sp>
      <p:sp>
        <p:nvSpPr>
          <p:cNvPr id="309" name="Google Shape;309;p38"/>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Data</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Calculations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Notes</a:t>
            </a: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310" name="Google Shape;310;p38"/>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Tables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Queries/Scripts</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Comments</a:t>
            </a:r>
            <a:endParaRPr sz="2000">
              <a:solidFill>
                <a:srgbClr val="59595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5" name="Google Shape;315;p3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grammar of SQL</a:t>
            </a:r>
            <a:endParaRPr/>
          </a:p>
        </p:txBody>
      </p:sp>
      <p:graphicFrame>
        <p:nvGraphicFramePr>
          <p:cNvPr id="316" name="Google Shape;316;p39"/>
          <p:cNvGraphicFramePr/>
          <p:nvPr/>
        </p:nvGraphicFramePr>
        <p:xfrm>
          <a:off x="829150" y="1469175"/>
          <a:ext cx="8016975" cy="2296200"/>
        </p:xfrm>
        <a:graphic>
          <a:graphicData uri="http://schemas.openxmlformats.org/drawingml/2006/table">
            <a:tbl>
              <a:tblPr firstRow="1" bandRow="1">
                <a:noFill/>
                <a:tableStyleId>{1E0709F7-C4A5-4DAA-9ECC-88EBCA296C3A}</a:tableStyleId>
              </a:tblPr>
              <a:tblGrid>
                <a:gridCol w="2672325">
                  <a:extLst>
                    <a:ext uri="{9D8B030D-6E8A-4147-A177-3AD203B41FA5}">
                      <a16:colId xmlns:a16="http://schemas.microsoft.com/office/drawing/2014/main" val="20000"/>
                    </a:ext>
                  </a:extLst>
                </a:gridCol>
                <a:gridCol w="2672325">
                  <a:extLst>
                    <a:ext uri="{9D8B030D-6E8A-4147-A177-3AD203B41FA5}">
                      <a16:colId xmlns:a16="http://schemas.microsoft.com/office/drawing/2014/main" val="20001"/>
                    </a:ext>
                  </a:extLst>
                </a:gridCol>
                <a:gridCol w="2672325">
                  <a:extLst>
                    <a:ext uri="{9D8B030D-6E8A-4147-A177-3AD203B41FA5}">
                      <a16:colId xmlns:a16="http://schemas.microsoft.com/office/drawing/2014/main" val="20002"/>
                    </a:ext>
                  </a:extLst>
                </a:gridCol>
              </a:tblGrid>
              <a:tr h="370850">
                <a:tc gridSpan="3">
                  <a:txBody>
                    <a:bodyPr/>
                    <a:lstStyle/>
                    <a:p>
                      <a:pPr marL="0" marR="0" lvl="0" indent="0" algn="l" rtl="0">
                        <a:spcBef>
                          <a:spcPts val="0"/>
                        </a:spcBef>
                        <a:spcAft>
                          <a:spcPts val="0"/>
                        </a:spcAft>
                        <a:buNone/>
                      </a:pPr>
                      <a:r>
                        <a:rPr lang="en-US" sz="1800">
                          <a:solidFill>
                            <a:schemeClr val="lt1"/>
                          </a:solidFill>
                        </a:rPr>
                        <a:t>Term                                   What it does                     Example</a:t>
                      </a:r>
                      <a:endParaRPr sz="1800">
                        <a:solidFill>
                          <a:schemeClr val="lt1"/>
                        </a:solidFill>
                      </a:endParaRPr>
                    </a:p>
                  </a:txBody>
                  <a:tcPr marL="91450" marR="91450" marT="45725" marB="45725" anchor="ctr">
                    <a:solidFill>
                      <a:srgbClr val="D3002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rPr>
                        <a:t>Identifier</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Identifies an object (i.e. table, field)</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Master</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rPr>
                        <a:t>Operator</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Takes some action (perform calculation,, rename something)</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 AS</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solidFill>
                            <a:schemeClr val="dk1"/>
                          </a:solidFill>
                        </a:rPr>
                        <a:t>Expression</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Applies criteria to data</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birthYear &gt; 1960</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bl>
          </a:graphicData>
        </a:graphic>
      </p:graphicFrame>
      <p:sp>
        <p:nvSpPr>
          <p:cNvPr id="317" name="Google Shape;317;p3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23" name="Google Shape;323;p40"/>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0" algn="l" rtl="0">
              <a:lnSpc>
                <a:spcPct val="100000"/>
              </a:lnSpc>
              <a:spcBef>
                <a:spcPts val="0"/>
              </a:spcBef>
              <a:spcAft>
                <a:spcPts val="0"/>
              </a:spcAft>
              <a:buNone/>
            </a:pPr>
            <a:endParaRPr sz="2200">
              <a:solidFill>
                <a:srgbClr val="595959"/>
              </a:solidFill>
            </a:endParaRPr>
          </a:p>
        </p:txBody>
      </p:sp>
      <p:sp>
        <p:nvSpPr>
          <p:cNvPr id="324" name="Google Shape;324;p4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25" name="Google Shape;325;p40"/>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26" name="Google Shape;326;p40"/>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Effect transition="in" filter="fade">
                                      <p:cBhvr>
                                        <p:cTn id="7" dur="1000"/>
                                        <p:tgtEl>
                                          <p:spTgt spid="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Effect transition="in" filter="fade">
                                      <p:cBhvr>
                                        <p:cTn id="12" dur="1000"/>
                                        <p:tgtEl>
                                          <p:spTgt spid="3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32" name="Google Shape;332;p41"/>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marL="0" marR="0" lvl="0" indent="0" algn="l" rtl="0">
              <a:lnSpc>
                <a:spcPct val="100000"/>
              </a:lnSpc>
              <a:spcBef>
                <a:spcPts val="0"/>
              </a:spcBef>
              <a:spcAft>
                <a:spcPts val="0"/>
              </a:spcAft>
              <a:buNone/>
            </a:pPr>
            <a:endParaRPr sz="2200">
              <a:solidFill>
                <a:srgbClr val="595959"/>
              </a:solidFill>
            </a:endParaRPr>
          </a:p>
        </p:txBody>
      </p:sp>
      <p:sp>
        <p:nvSpPr>
          <p:cNvPr id="333" name="Google Shape;333;p4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34" name="Google Shape;334;p41"/>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35" name="Google Shape;335;p41"/>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41" name="Google Shape;41;p6"/>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marL="457200" marR="190500" lvl="0" indent="0" algn="l" rtl="0">
              <a:lnSpc>
                <a:spcPct val="115000"/>
              </a:lnSpc>
              <a:spcBef>
                <a:spcPts val="800"/>
              </a:spcBef>
              <a:spcAft>
                <a:spcPts val="0"/>
              </a:spcAft>
              <a:buNone/>
            </a:pP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41" name="Google Shape;341;p42"/>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a:solidFill>
                  <a:srgbClr val="595959"/>
                </a:solidFill>
              </a:rPr>
              <a:t>0. Good comments starting with --</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Each clause on its own line</a:t>
            </a:r>
            <a:endParaRPr sz="220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a:solidFill>
                  <a:srgbClr val="595959"/>
                </a:solidFill>
              </a:rPr>
              <a:t>All operators uppercase</a:t>
            </a:r>
            <a:endParaRPr sz="2200">
              <a:solidFill>
                <a:srgbClr val="595959"/>
              </a:solidFill>
            </a:endParaRPr>
          </a:p>
          <a:p>
            <a:pPr marL="0" marR="0" lvl="0" indent="0" algn="l" rtl="0">
              <a:lnSpc>
                <a:spcPct val="100000"/>
              </a:lnSpc>
              <a:spcBef>
                <a:spcPts val="0"/>
              </a:spcBef>
              <a:spcAft>
                <a:spcPts val="0"/>
              </a:spcAft>
              <a:buNone/>
            </a:pPr>
            <a:endParaRPr sz="2200">
              <a:solidFill>
                <a:srgbClr val="595959"/>
              </a:solidFill>
            </a:endParaRPr>
          </a:p>
        </p:txBody>
      </p:sp>
      <p:sp>
        <p:nvSpPr>
          <p:cNvPr id="342" name="Google Shape;342;p4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43" name="Google Shape;343;p42"/>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44" name="Google Shape;344;p42"/>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1">
                                            <p:txEl>
                                              <p:pRg st="2" end="2"/>
                                            </p:txEl>
                                          </p:spTgt>
                                        </p:tgtEl>
                                        <p:attrNameLst>
                                          <p:attrName>style.visibility</p:attrName>
                                        </p:attrNameLst>
                                      </p:cBhvr>
                                      <p:to>
                                        <p:strVal val="visible"/>
                                      </p:to>
                                    </p:set>
                                    <p:animEffect transition="in" filter="fade">
                                      <p:cBhvr>
                                        <p:cTn id="17" dur="1000"/>
                                        <p:tgtEl>
                                          <p:spTgt spid="3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1">
                                            <p:txEl>
                                              <p:pRg st="3" end="3"/>
                                            </p:txEl>
                                          </p:spTgt>
                                        </p:tgtEl>
                                        <p:attrNameLst>
                                          <p:attrName>style.visibility</p:attrName>
                                        </p:attrNameLst>
                                      </p:cBhvr>
                                      <p:to>
                                        <p:strVal val="visible"/>
                                      </p:to>
                                    </p:set>
                                    <p:animEffect transition="in" filter="fade">
                                      <p:cBhvr>
                                        <p:cTn id="22" dur="1000"/>
                                        <p:tgtEl>
                                          <p:spTgt spid="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350" name="Google Shape;350;p43"/>
          <p:cNvSpPr txBox="1"/>
          <p:nvPr/>
        </p:nvSpPr>
        <p:spPr>
          <a:xfrm>
            <a:off x="398624" y="1173707"/>
            <a:ext cx="8190600" cy="3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200" dirty="0">
                <a:solidFill>
                  <a:srgbClr val="595959"/>
                </a:solidFill>
              </a:rPr>
              <a:t>0. Good comments starting with --</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Each clause on its own line</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All operators </a:t>
            </a:r>
            <a:r>
              <a:rPr lang="en-US" sz="2200" dirty="0" smtClean="0">
                <a:solidFill>
                  <a:srgbClr val="595959"/>
                </a:solidFill>
              </a:rPr>
              <a:t>uppercase (</a:t>
            </a:r>
            <a:r>
              <a:rPr lang="en-US" sz="2200" dirty="0" smtClean="0">
                <a:solidFill>
                  <a:srgbClr val="595959"/>
                </a:solidFill>
                <a:latin typeface="Consolas" panose="020B0609020204030204" pitchFamily="49" charset="0"/>
              </a:rPr>
              <a:t>SELECT</a:t>
            </a:r>
            <a:r>
              <a:rPr lang="en-US" sz="2200" dirty="0" smtClean="0">
                <a:solidFill>
                  <a:srgbClr val="595959"/>
                </a:solidFill>
              </a:rPr>
              <a:t>, </a:t>
            </a:r>
            <a:r>
              <a:rPr lang="en-US" sz="2200" dirty="0" smtClean="0">
                <a:solidFill>
                  <a:srgbClr val="595959"/>
                </a:solidFill>
                <a:latin typeface="Consolas" panose="020B0609020204030204" pitchFamily="49" charset="0"/>
              </a:rPr>
              <a:t>ORDER BY</a:t>
            </a:r>
            <a:r>
              <a:rPr lang="en-US" sz="2200" dirty="0" smtClean="0">
                <a:solidFill>
                  <a:srgbClr val="595959"/>
                </a:solidFill>
              </a:rPr>
              <a:t>, etc.)</a:t>
            </a:r>
            <a:endParaRPr sz="2200" dirty="0">
              <a:solidFill>
                <a:srgbClr val="595959"/>
              </a:solidFill>
            </a:endParaRPr>
          </a:p>
          <a:p>
            <a:pPr marL="457200" marR="0" lvl="0" indent="-368300" algn="l" rtl="0">
              <a:lnSpc>
                <a:spcPct val="100000"/>
              </a:lnSpc>
              <a:spcBef>
                <a:spcPts val="0"/>
              </a:spcBef>
              <a:spcAft>
                <a:spcPts val="0"/>
              </a:spcAft>
              <a:buClr>
                <a:srgbClr val="595959"/>
              </a:buClr>
              <a:buSzPts val="2200"/>
              <a:buAutoNum type="arabicPeriod"/>
            </a:pPr>
            <a:r>
              <a:rPr lang="en-US" sz="2200" dirty="0">
                <a:solidFill>
                  <a:srgbClr val="595959"/>
                </a:solidFill>
              </a:rPr>
              <a:t>Statements end with </a:t>
            </a:r>
            <a:r>
              <a:rPr lang="en-US" sz="2200" dirty="0" smtClean="0">
                <a:solidFill>
                  <a:srgbClr val="595959"/>
                </a:solidFill>
              </a:rPr>
              <a:t>semicolon (</a:t>
            </a:r>
            <a:r>
              <a:rPr lang="en-US" sz="2200" dirty="0" smtClean="0">
                <a:solidFill>
                  <a:srgbClr val="595959"/>
                </a:solidFill>
                <a:latin typeface="Consolas" panose="020B0609020204030204" pitchFamily="49" charset="0"/>
              </a:rPr>
              <a:t>;)</a:t>
            </a:r>
            <a:endParaRPr sz="2200" dirty="0">
              <a:solidFill>
                <a:srgbClr val="595959"/>
              </a:solidFill>
              <a:latin typeface="Consolas" panose="020B0609020204030204" pitchFamily="49" charset="0"/>
            </a:endParaRPr>
          </a:p>
        </p:txBody>
      </p:sp>
      <p:sp>
        <p:nvSpPr>
          <p:cNvPr id="351" name="Google Shape;351;p4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Stylin’ in SQL</a:t>
            </a:r>
            <a:endParaRPr/>
          </a:p>
        </p:txBody>
      </p:sp>
      <p:pic>
        <p:nvPicPr>
          <p:cNvPr id="352" name="Google Shape;352;p43"/>
          <p:cNvPicPr preferRelativeResize="0"/>
          <p:nvPr/>
        </p:nvPicPr>
        <p:blipFill rotWithShape="1">
          <a:blip r:embed="rId4">
            <a:alphaModFix/>
          </a:blip>
          <a:srcRect l="18710" r="18710"/>
          <a:stretch/>
        </p:blipFill>
        <p:spPr>
          <a:xfrm>
            <a:off x="5809957" y="2449538"/>
            <a:ext cx="3584700" cy="3584700"/>
          </a:xfrm>
          <a:prstGeom prst="ellipse">
            <a:avLst/>
          </a:prstGeom>
          <a:noFill/>
          <a:ln>
            <a:noFill/>
          </a:ln>
        </p:spPr>
      </p:pic>
      <p:pic>
        <p:nvPicPr>
          <p:cNvPr id="353" name="Google Shape;353;p4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xEl>
                                              <p:pRg st="1" end="1"/>
                                            </p:txEl>
                                          </p:spTgt>
                                        </p:tgtEl>
                                        <p:attrNameLst>
                                          <p:attrName>style.visibility</p:attrName>
                                        </p:attrNameLst>
                                      </p:cBhvr>
                                      <p:to>
                                        <p:strVal val="visible"/>
                                      </p:to>
                                    </p:set>
                                    <p:animEffect transition="in" filter="fade">
                                      <p:cBhvr>
                                        <p:cTn id="12" dur="1000"/>
                                        <p:tgtEl>
                                          <p:spTgt spid="3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0">
                                            <p:txEl>
                                              <p:pRg st="2" end="2"/>
                                            </p:txEl>
                                          </p:spTgt>
                                        </p:tgtEl>
                                        <p:attrNameLst>
                                          <p:attrName>style.visibility</p:attrName>
                                        </p:attrNameLst>
                                      </p:cBhvr>
                                      <p:to>
                                        <p:strVal val="visible"/>
                                      </p:to>
                                    </p:set>
                                    <p:animEffect transition="in" filter="fade">
                                      <p:cBhvr>
                                        <p:cTn id="17" dur="1000"/>
                                        <p:tgtEl>
                                          <p:spTgt spid="3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0">
                                            <p:txEl>
                                              <p:pRg st="3" end="3"/>
                                            </p:txEl>
                                          </p:spTgt>
                                        </p:tgtEl>
                                        <p:attrNameLst>
                                          <p:attrName>style.visibility</p:attrName>
                                        </p:attrNameLst>
                                      </p:cBhvr>
                                      <p:to>
                                        <p:strVal val="visible"/>
                                      </p:to>
                                    </p:set>
                                    <p:animEffect transition="in" filter="fade">
                                      <p:cBhvr>
                                        <p:cTn id="22" dur="1000"/>
                                        <p:tgtEl>
                                          <p:spTgt spid="3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Let’s get coding...</a:t>
            </a:r>
            <a:endParaRPr/>
          </a:p>
        </p:txBody>
      </p:sp>
      <p:sp>
        <p:nvSpPr>
          <p:cNvPr id="359" name="Google Shape;359;p44"/>
          <p:cNvSpPr/>
          <p:nvPr/>
        </p:nvSpPr>
        <p:spPr>
          <a:xfrm>
            <a:off x="550775" y="1251325"/>
            <a:ext cx="7453500" cy="3730200"/>
          </a:xfrm>
          <a:prstGeom prst="rect">
            <a:avLst/>
          </a:prstGeom>
          <a:solidFill>
            <a:srgbClr val="D3002D"/>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 List all the tables in our database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SELECT name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FROM sqlite_master</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WHERE type='table'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ORDER BY name;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--Get the name and data type from every field in the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--"master" table</a:t>
            </a:r>
            <a:endParaRPr sz="2000" b="1">
              <a:solidFill>
                <a:srgbClr val="FFFFFF"/>
              </a:solidFill>
              <a:latin typeface="Consolas"/>
              <a:ea typeface="Consolas"/>
              <a:cs typeface="Consolas"/>
              <a:sym typeface="Consolas"/>
            </a:endParaRPr>
          </a:p>
          <a:p>
            <a:pPr marL="0" lvl="0" indent="0" algn="l" rtl="0">
              <a:lnSpc>
                <a:spcPct val="115000"/>
              </a:lnSpc>
              <a:spcBef>
                <a:spcPts val="0"/>
              </a:spcBef>
              <a:spcAft>
                <a:spcPts val="0"/>
              </a:spcAft>
              <a:buClr>
                <a:schemeClr val="dk2"/>
              </a:buClr>
              <a:buSzPts val="1100"/>
              <a:buFont typeface="Arial"/>
              <a:buNone/>
            </a:pPr>
            <a:r>
              <a:rPr lang="en-US" sz="2000" b="1">
                <a:solidFill>
                  <a:srgbClr val="FFFFFF"/>
                </a:solidFill>
                <a:latin typeface="Consolas"/>
                <a:ea typeface="Consolas"/>
                <a:cs typeface="Consolas"/>
                <a:sym typeface="Consolas"/>
              </a:rPr>
              <a:t>PRAGMA table_info(master);</a:t>
            </a:r>
            <a:endParaRPr sz="2000" b="1">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p:nvPr/>
        </p:nvSpPr>
        <p:spPr>
          <a:xfrm>
            <a:off x="398625" y="1173700"/>
            <a:ext cx="8190600" cy="3655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200">
              <a:solidFill>
                <a:srgbClr val="595959"/>
              </a:solidFill>
              <a:latin typeface="Consolas"/>
              <a:ea typeface="Consolas"/>
              <a:cs typeface="Consolas"/>
              <a:sym typeface="Consolas"/>
            </a:endParaRPr>
          </a:p>
          <a:p>
            <a:pPr marL="457200" marR="0" lvl="0" indent="0" algn="l" rtl="0">
              <a:lnSpc>
                <a:spcPct val="100000"/>
              </a:lnSpc>
              <a:spcBef>
                <a:spcPts val="0"/>
              </a:spcBef>
              <a:spcAft>
                <a:spcPts val="0"/>
              </a:spcAft>
              <a:buNone/>
            </a:pPr>
            <a:endParaRPr sz="2200">
              <a:solidFill>
                <a:srgbClr val="595959"/>
              </a:solidFill>
              <a:latin typeface="Consolas"/>
              <a:ea typeface="Consolas"/>
              <a:cs typeface="Consolas"/>
              <a:sym typeface="Consolas"/>
            </a:endParaRPr>
          </a:p>
        </p:txBody>
      </p:sp>
      <p:sp>
        <p:nvSpPr>
          <p:cNvPr id="365" name="Google Shape;365;p4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font is too dang small!</a:t>
            </a:r>
            <a:endParaRPr/>
          </a:p>
        </p:txBody>
      </p:sp>
      <p:pic>
        <p:nvPicPr>
          <p:cNvPr id="366" name="Google Shape;366;p45"/>
          <p:cNvPicPr preferRelativeResize="0"/>
          <p:nvPr/>
        </p:nvPicPr>
        <p:blipFill>
          <a:blip r:embed="rId3">
            <a:alphaModFix/>
          </a:blip>
          <a:stretch>
            <a:fillRect/>
          </a:stretch>
        </p:blipFill>
        <p:spPr>
          <a:xfrm>
            <a:off x="0" y="1025425"/>
            <a:ext cx="9144000" cy="4118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Saving your first </a:t>
            </a:r>
            <a:r>
              <a:rPr lang="en-US" sz="4000" b="1">
                <a:latin typeface="Consolas"/>
                <a:ea typeface="Consolas"/>
                <a:cs typeface="Consolas"/>
                <a:sym typeface="Consolas"/>
              </a:rPr>
              <a:t>.sql</a:t>
            </a:r>
            <a:r>
              <a:rPr lang="en-US" sz="4000" b="1"/>
              <a:t> script</a:t>
            </a:r>
            <a:endParaRPr/>
          </a:p>
        </p:txBody>
      </p:sp>
      <p:pic>
        <p:nvPicPr>
          <p:cNvPr id="372" name="Google Shape;372;p46"/>
          <p:cNvPicPr preferRelativeResize="0"/>
          <p:nvPr/>
        </p:nvPicPr>
        <p:blipFill>
          <a:blip r:embed="rId3">
            <a:alphaModFix/>
          </a:blip>
          <a:stretch>
            <a:fillRect/>
          </a:stretch>
        </p:blipFill>
        <p:spPr>
          <a:xfrm>
            <a:off x="833300" y="1116175"/>
            <a:ext cx="7321253" cy="39656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Loading your first </a:t>
            </a:r>
            <a:r>
              <a:rPr lang="en-US" sz="4000" b="1">
                <a:latin typeface="Consolas"/>
                <a:ea typeface="Consolas"/>
                <a:cs typeface="Consolas"/>
                <a:sym typeface="Consolas"/>
              </a:rPr>
              <a:t>.sql</a:t>
            </a:r>
            <a:r>
              <a:rPr lang="en-US" sz="4000" b="1"/>
              <a:t> script</a:t>
            </a:r>
            <a:endParaRPr/>
          </a:p>
        </p:txBody>
      </p:sp>
      <p:pic>
        <p:nvPicPr>
          <p:cNvPr id="378" name="Google Shape;378;p47"/>
          <p:cNvPicPr preferRelativeResize="0"/>
          <p:nvPr/>
        </p:nvPicPr>
        <p:blipFill>
          <a:blip r:embed="rId3">
            <a:alphaModFix/>
          </a:blip>
          <a:stretch>
            <a:fillRect/>
          </a:stretch>
        </p:blipFill>
        <p:spPr>
          <a:xfrm>
            <a:off x="1182413" y="1102465"/>
            <a:ext cx="6779174" cy="38132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4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384" name="Google Shape;384;p4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385" name="Google Shape;385;p48"/>
          <p:cNvGraphicFramePr/>
          <p:nvPr/>
        </p:nvGraphicFramePr>
        <p:xfrm>
          <a:off x="668025" y="1355775"/>
          <a:ext cx="8110200" cy="29668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SELECT</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Which fields to look for</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FROM</a:t>
                      </a:r>
                      <a:endParaRPr sz="18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a:solidFill>
                            <a:schemeClr val="dk1"/>
                          </a:solidFill>
                        </a:rPr>
                        <a:t>Where to look for those fields</a:t>
                      </a:r>
                      <a:endParaRPr sz="18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What criteria records should meet</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sort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LIMIT</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many records to limit results to</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sql-tables-example.xlsx</a:t>
            </a:r>
            <a:endParaRPr sz="2600" b="1" i="0" u="none" strike="noStrike" cap="none">
              <a:solidFill>
                <a:srgbClr val="000000"/>
              </a:solidFill>
              <a:latin typeface="Consolas"/>
              <a:ea typeface="Consolas"/>
              <a:cs typeface="Consolas"/>
              <a:sym typeface="Consolas"/>
            </a:endParaRPr>
          </a:p>
        </p:txBody>
      </p:sp>
      <p:sp>
        <p:nvSpPr>
          <p:cNvPr id="391" name="Google Shape;391;p4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sql-select-demo.sql</a:t>
            </a:r>
            <a:endParaRPr sz="2600" b="1" i="0" u="none" strike="noStrike" cap="none">
              <a:solidFill>
                <a:srgbClr val="000000"/>
              </a:solidFill>
              <a:latin typeface="Consolas"/>
              <a:ea typeface="Consolas"/>
              <a:cs typeface="Consolas"/>
              <a:sym typeface="Consolas"/>
            </a:endParaRPr>
          </a:p>
        </p:txBody>
      </p:sp>
      <p:sp>
        <p:nvSpPr>
          <p:cNvPr id="397" name="Google Shape;397;p5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03" name="Google Shape;403;p5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04" name="Google Shape;404;p51"/>
          <p:cNvSpPr txBox="1"/>
          <p:nvPr/>
        </p:nvSpPr>
        <p:spPr>
          <a:xfrm>
            <a:off x="2240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405" name="Google Shape;405;p51"/>
          <p:cNvSpPr txBox="1"/>
          <p:nvPr/>
        </p:nvSpPr>
        <p:spPr>
          <a:xfrm>
            <a:off x="427975" y="680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all fields.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all fields, first 100 rows.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W, L.</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a:t>
            </a:r>
            <a:r>
              <a:rPr lang="en-US" sz="2000">
                <a:solidFill>
                  <a:schemeClr val="dk1"/>
                </a:solidFill>
              </a:rPr>
              <a:t>and a calculated field </a:t>
            </a:r>
            <a:r>
              <a:rPr lang="en-US" sz="2000">
                <a:solidFill>
                  <a:schemeClr val="dk1"/>
                </a:solidFill>
                <a:latin typeface="Consolas"/>
                <a:ea typeface="Consolas"/>
                <a:cs typeface="Consolas"/>
                <a:sym typeface="Consolas"/>
              </a:rPr>
              <a:t>win_diff </a:t>
            </a:r>
            <a:r>
              <a:rPr lang="en-US" sz="2000">
                <a:solidFill>
                  <a:schemeClr val="dk1"/>
                </a:solidFill>
              </a:rPr>
              <a:t>as the difference between</a:t>
            </a:r>
            <a:r>
              <a:rPr lang="en-US" sz="2000">
                <a:solidFill>
                  <a:schemeClr val="dk1"/>
                </a:solidFill>
                <a:latin typeface="Consolas"/>
                <a:ea typeface="Consolas"/>
                <a:cs typeface="Consolas"/>
                <a:sym typeface="Consolas"/>
              </a:rPr>
              <a:t> W</a:t>
            </a:r>
            <a:r>
              <a:rPr lang="en-US" sz="2000">
                <a:solidFill>
                  <a:schemeClr val="dk1"/>
                </a:solidFill>
              </a:rPr>
              <a:t> and</a:t>
            </a:r>
            <a:r>
              <a:rPr lang="en-US" sz="2000">
                <a:solidFill>
                  <a:schemeClr val="dk1"/>
                </a:solidFill>
                <a:latin typeface="Consolas"/>
                <a:ea typeface="Consolas"/>
                <a:cs typeface="Consolas"/>
                <a:sym typeface="Consolas"/>
              </a:rPr>
              <a:t> L.</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team_record </a:t>
            </a:r>
            <a:r>
              <a:rPr lang="en-US" sz="2000">
                <a:solidFill>
                  <a:schemeClr val="dk1"/>
                </a:solidFill>
              </a:rPr>
              <a:t>such that the first record will read  </a:t>
            </a:r>
            <a:r>
              <a:rPr lang="en-US" sz="2000">
                <a:solidFill>
                  <a:schemeClr val="dk1"/>
                </a:solidFill>
                <a:latin typeface="Consolas"/>
                <a:ea typeface="Consolas"/>
                <a:cs typeface="Consolas"/>
                <a:sym typeface="Consolas"/>
              </a:rPr>
              <a:t>1871 Boston Red Stockings: 20-10.</a:t>
            </a:r>
            <a:endParaRPr sz="2000">
              <a:solidFill>
                <a:schemeClr val="dk1"/>
              </a:solidFill>
              <a:latin typeface="Consolas"/>
              <a:ea typeface="Consolas"/>
              <a:cs typeface="Consolas"/>
              <a:sym typeface="Consolas"/>
            </a:endParaRPr>
          </a:p>
        </p:txBody>
      </p:sp>
      <p:sp>
        <p:nvSpPr>
          <p:cNvPr id="406" name="Google Shape;406;p5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Objectives for today</a:t>
            </a:r>
            <a:endParaRPr sz="2600" b="1" i="0" u="none" strike="noStrike" cap="none">
              <a:solidFill>
                <a:srgbClr val="000000"/>
              </a:solidFill>
              <a:latin typeface="Arial"/>
              <a:ea typeface="Arial"/>
              <a:cs typeface="Arial"/>
              <a:sym typeface="Arial"/>
            </a:endParaRPr>
          </a:p>
        </p:txBody>
      </p:sp>
      <p:sp>
        <p:nvSpPr>
          <p:cNvPr id="47" name="Google Shape;47;p7"/>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The basics of relational databases and SQL’s role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The foundational commands used for reading data from one or more tables in a database</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Schemas, primary keys and foreign keys: what makes relational databases “relational.”</a:t>
            </a: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12" name="Google Shape;412;p5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13" name="Google Shape;413;p52"/>
          <p:cNvSpPr txBox="1"/>
          <p:nvPr/>
        </p:nvSpPr>
        <p:spPr>
          <a:xfrm>
            <a:off x="2240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414" name="Google Shape;414;p52"/>
          <p:cNvSpPr txBox="1"/>
          <p:nvPr/>
        </p:nvSpPr>
        <p:spPr>
          <a:xfrm>
            <a:off x="427975" y="680550"/>
            <a:ext cx="59139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all fields.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all fields, first 100 rows.</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W, L.</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t>
            </a:r>
            <a:r>
              <a:rPr lang="en-US" sz="2000">
                <a:solidFill>
                  <a:schemeClr val="dk1"/>
                </a:solidFill>
                <a:latin typeface="Consolas"/>
                <a:ea typeface="Consolas"/>
                <a:cs typeface="Consolas"/>
                <a:sym typeface="Consolas"/>
              </a:rPr>
              <a:t>yearID, teamID, </a:t>
            </a:r>
            <a:r>
              <a:rPr lang="en-US" sz="2000">
                <a:solidFill>
                  <a:schemeClr val="dk1"/>
                </a:solidFill>
              </a:rPr>
              <a:t>and a calculated field </a:t>
            </a:r>
            <a:r>
              <a:rPr lang="en-US" sz="2000">
                <a:solidFill>
                  <a:schemeClr val="dk1"/>
                </a:solidFill>
                <a:latin typeface="Consolas"/>
                <a:ea typeface="Consolas"/>
                <a:cs typeface="Consolas"/>
                <a:sym typeface="Consolas"/>
              </a:rPr>
              <a:t>win_diff </a:t>
            </a:r>
            <a:r>
              <a:rPr lang="en-US" sz="2000">
                <a:solidFill>
                  <a:schemeClr val="dk1"/>
                </a:solidFill>
              </a:rPr>
              <a:t>as the difference between</a:t>
            </a:r>
            <a:r>
              <a:rPr lang="en-US" sz="2000">
                <a:solidFill>
                  <a:schemeClr val="dk1"/>
                </a:solidFill>
                <a:latin typeface="Consolas"/>
                <a:ea typeface="Consolas"/>
                <a:cs typeface="Consolas"/>
                <a:sym typeface="Consolas"/>
              </a:rPr>
              <a:t> W</a:t>
            </a:r>
            <a:r>
              <a:rPr lang="en-US" sz="2000">
                <a:solidFill>
                  <a:schemeClr val="dk1"/>
                </a:solidFill>
              </a:rPr>
              <a:t> and</a:t>
            </a:r>
            <a:r>
              <a:rPr lang="en-US" sz="2000">
                <a:solidFill>
                  <a:schemeClr val="dk1"/>
                </a:solidFill>
                <a:latin typeface="Consolas"/>
                <a:ea typeface="Consolas"/>
                <a:cs typeface="Consolas"/>
                <a:sym typeface="Consolas"/>
              </a:rPr>
              <a:t> L.</a:t>
            </a:r>
            <a:r>
              <a:rPr lang="en-US" sz="2000">
                <a:solidFill>
                  <a:schemeClr val="dk1"/>
                </a:solidFill>
              </a:rPr>
              <a:t>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a:t>
            </a:r>
            <a:r>
              <a:rPr lang="en-US" sz="2000">
                <a:solidFill>
                  <a:schemeClr val="dk1"/>
                </a:solidFill>
                <a:latin typeface="Consolas"/>
                <a:ea typeface="Consolas"/>
                <a:cs typeface="Consolas"/>
                <a:sym typeface="Consolas"/>
              </a:rPr>
              <a:t>team_record </a:t>
            </a:r>
            <a:r>
              <a:rPr lang="en-US" sz="2000">
                <a:solidFill>
                  <a:schemeClr val="dk1"/>
                </a:solidFill>
              </a:rPr>
              <a:t>such that the first record will read  </a:t>
            </a:r>
            <a:r>
              <a:rPr lang="en-US" sz="2000">
                <a:solidFill>
                  <a:schemeClr val="dk1"/>
                </a:solidFill>
                <a:latin typeface="Consolas"/>
                <a:ea typeface="Consolas"/>
                <a:cs typeface="Consolas"/>
                <a:sym typeface="Consolas"/>
              </a:rPr>
              <a:t>1871 Boston Red Stockings: 20-10.</a:t>
            </a:r>
            <a:endParaRPr sz="2000">
              <a:solidFill>
                <a:schemeClr val="dk1"/>
              </a:solidFill>
              <a:latin typeface="Consolas"/>
              <a:ea typeface="Consolas"/>
              <a:cs typeface="Consolas"/>
              <a:sym typeface="Consolas"/>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sql-select-drills.sql</a:t>
            </a:r>
            <a:endParaRPr sz="2000">
              <a:solidFill>
                <a:schemeClr val="dk1"/>
              </a:solidFill>
              <a:latin typeface="Consolas"/>
              <a:ea typeface="Consolas"/>
              <a:cs typeface="Consolas"/>
              <a:sym typeface="Consolas"/>
            </a:endParaRPr>
          </a:p>
        </p:txBody>
      </p:sp>
      <p:sp>
        <p:nvSpPr>
          <p:cNvPr id="415" name="Google Shape;415;p5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53"/>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422" name="Google Shape;422;p53"/>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423" name="Google Shape;423;p53"/>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424" name="Google Shape;424;p5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4"/>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54"/>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431" name="Google Shape;431;p54"/>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432" name="Google Shape;432;p54"/>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433" name="Google Shape;433;p54"/>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434" name="Google Shape;434;p5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5"/>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Sort &amp; Filter to WHERE and ORDER BY</a:t>
            </a:r>
            <a:endParaRPr sz="4000" b="1">
              <a:solidFill>
                <a:srgbClr val="FFFFFF"/>
              </a:solidFill>
            </a:endParaRPr>
          </a:p>
        </p:txBody>
      </p:sp>
      <p:sp>
        <p:nvSpPr>
          <p:cNvPr id="441" name="Google Shape;441;p55"/>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sort-filter.xlsx</a:t>
            </a:r>
            <a:endParaRPr sz="2600" b="1" i="0" u="none" strike="noStrike" cap="none">
              <a:solidFill>
                <a:srgbClr val="000000"/>
              </a:solidFill>
              <a:latin typeface="Consolas"/>
              <a:ea typeface="Consolas"/>
              <a:cs typeface="Consolas"/>
              <a:sym typeface="Consolas"/>
            </a:endParaRPr>
          </a:p>
        </p:txBody>
      </p:sp>
      <p:sp>
        <p:nvSpPr>
          <p:cNvPr id="447" name="Google Shape;447;p5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5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453" name="Google Shape;453;p57"/>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54" name="Google Shape;454;p57"/>
          <p:cNvGraphicFramePr/>
          <p:nvPr/>
        </p:nvGraphicFramePr>
        <p:xfrm>
          <a:off x="668025" y="1355775"/>
          <a:ext cx="8110200" cy="29668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SELECT</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Which fields to look for</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FROM</a:t>
                      </a:r>
                      <a:endParaRPr sz="18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a:solidFill>
                            <a:schemeClr val="dk1"/>
                          </a:solidFill>
                        </a:rPr>
                        <a:t>Where to look for those fields</a:t>
                      </a:r>
                      <a:endParaRPr sz="18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WHERE</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What criteria records should meet</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ORDER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sort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LIMIT</a:t>
                      </a:r>
                      <a:endParaRPr sz="11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many records to limit results to</a:t>
                      </a:r>
                      <a:endParaRPr sz="11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5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3200" b="1"/>
              <a:t>SQL </a:t>
            </a:r>
            <a:r>
              <a:rPr lang="en-US" sz="3200" b="1">
                <a:latin typeface="Consolas"/>
                <a:ea typeface="Consolas"/>
                <a:cs typeface="Consolas"/>
                <a:sym typeface="Consolas"/>
              </a:rPr>
              <a:t>WHERE</a:t>
            </a:r>
            <a:r>
              <a:rPr lang="en-US" sz="3200" b="1"/>
              <a:t>: Comparison operators</a:t>
            </a:r>
            <a:endParaRPr sz="3200"/>
          </a:p>
        </p:txBody>
      </p:sp>
      <p:sp>
        <p:nvSpPr>
          <p:cNvPr id="460" name="Google Shape;460;p5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61" name="Google Shape;461;p58"/>
          <p:cNvGraphicFramePr/>
          <p:nvPr>
            <p:extLst>
              <p:ext uri="{D42A27DB-BD31-4B8C-83A1-F6EECF244321}">
                <p14:modId xmlns:p14="http://schemas.microsoft.com/office/powerpoint/2010/main" val="3238925229"/>
              </p:ext>
            </p:extLst>
          </p:nvPr>
        </p:nvGraphicFramePr>
        <p:xfrm>
          <a:off x="668025" y="1355775"/>
          <a:ext cx="8110200" cy="259595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Operator                     Description</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Equal</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&lt; &gt; , !=</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Not equal</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dirty="0" smtClean="0">
                          <a:solidFill>
                            <a:schemeClr val="dk1"/>
                          </a:solidFill>
                        </a:rPr>
                        <a:t>Greater than</a:t>
                      </a:r>
                      <a:endParaRPr sz="18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&lt;</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smtClean="0">
                          <a:solidFill>
                            <a:schemeClr val="dk1"/>
                          </a:solidFill>
                        </a:rPr>
                        <a:t>Less than</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dirty="0" smtClean="0">
                          <a:solidFill>
                            <a:schemeClr val="dk1"/>
                          </a:solidFill>
                          <a:latin typeface="Consolas"/>
                          <a:ea typeface="Consolas"/>
                          <a:cs typeface="Consolas"/>
                          <a:sym typeface="Consolas"/>
                        </a:rPr>
                        <a:t>&gt;=</a:t>
                      </a:r>
                      <a:endParaRPr sz="1100" dirty="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dirty="0" smtClean="0">
                          <a:solidFill>
                            <a:schemeClr val="dk1"/>
                          </a:solidFill>
                        </a:rPr>
                        <a:t>Greater</a:t>
                      </a:r>
                      <a:r>
                        <a:rPr lang="en-US" sz="1800" baseline="0" dirty="0" smtClean="0">
                          <a:solidFill>
                            <a:schemeClr val="dk1"/>
                          </a:solidFill>
                        </a:rPr>
                        <a:t> than or equal to</a:t>
                      </a:r>
                      <a:endParaRPr sz="1100" dirty="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dirty="0" smtClean="0">
                          <a:solidFill>
                            <a:schemeClr val="dk1"/>
                          </a:solidFill>
                          <a:latin typeface="Consolas"/>
                          <a:ea typeface="Consolas"/>
                          <a:cs typeface="Consolas"/>
                          <a:sym typeface="Consolas"/>
                        </a:rPr>
                        <a:t>&lt;= </a:t>
                      </a:r>
                      <a:endParaRPr sz="1100" dirty="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dirty="0" smtClean="0">
                          <a:solidFill>
                            <a:schemeClr val="dk1"/>
                          </a:solidFill>
                        </a:rPr>
                        <a:t>Less than </a:t>
                      </a:r>
                      <a:r>
                        <a:rPr lang="en-US" sz="1800" smtClean="0">
                          <a:solidFill>
                            <a:schemeClr val="dk1"/>
                          </a:solidFill>
                        </a:rPr>
                        <a:t>or equal to</a:t>
                      </a:r>
                      <a:endParaRPr sz="1100" dirty="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466" name="Google Shape;466;p5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3200" b="1"/>
              <a:t>SQL </a:t>
            </a:r>
            <a:r>
              <a:rPr lang="en-US" sz="3200" b="1">
                <a:latin typeface="Consolas"/>
                <a:ea typeface="Consolas"/>
                <a:cs typeface="Consolas"/>
                <a:sym typeface="Consolas"/>
              </a:rPr>
              <a:t>WHERE</a:t>
            </a:r>
            <a:r>
              <a:rPr lang="en-US" sz="3200" b="1"/>
              <a:t>: Logical operators</a:t>
            </a:r>
            <a:endParaRPr sz="3200"/>
          </a:p>
        </p:txBody>
      </p:sp>
      <p:sp>
        <p:nvSpPr>
          <p:cNvPr id="467" name="Google Shape;467;p5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468" name="Google Shape;468;p59"/>
          <p:cNvGraphicFramePr/>
          <p:nvPr/>
        </p:nvGraphicFramePr>
        <p:xfrm>
          <a:off x="668025" y="1355775"/>
          <a:ext cx="8110200" cy="259595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Operator                     Description</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BETWEEN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Between an inclusive range</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IS NULL</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Is a null value</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IN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Specifies a range of conditions</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Avoids evaluating second condition if first is met</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AND</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Can be used with other operators</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NOT </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Excludes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 note on </a:t>
            </a:r>
            <a:r>
              <a:rPr lang="en-US" sz="4000" b="1">
                <a:latin typeface="Consolas"/>
                <a:ea typeface="Consolas"/>
                <a:cs typeface="Consolas"/>
                <a:sym typeface="Consolas"/>
              </a:rPr>
              <a:t>NULL</a:t>
            </a:r>
            <a:r>
              <a:rPr lang="en-US" sz="4000" b="1"/>
              <a:t>s</a:t>
            </a:r>
            <a:endParaRPr sz="4000" b="1" i="0" u="none" strike="noStrike" cap="none">
              <a:solidFill>
                <a:srgbClr val="000000"/>
              </a:solidFill>
              <a:latin typeface="Arial"/>
              <a:ea typeface="Arial"/>
              <a:cs typeface="Arial"/>
              <a:sym typeface="Arial"/>
            </a:endParaRPr>
          </a:p>
        </p:txBody>
      </p:sp>
      <p:sp>
        <p:nvSpPr>
          <p:cNvPr id="474" name="Google Shape;474;p60"/>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D3002D"/>
              </a:buClr>
              <a:buSzPts val="2600"/>
              <a:buFont typeface="Arial"/>
              <a:buNone/>
            </a:pPr>
            <a:endParaRPr sz="2600" b="1">
              <a:solidFill>
                <a:srgbClr val="595959"/>
              </a:solidFill>
            </a:endParaRPr>
          </a:p>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DOES</a:t>
            </a:r>
            <a:endParaRPr sz="2600" b="1" i="0" u="none" strike="noStrike" cap="none">
              <a:solidFill>
                <a:srgbClr val="595959"/>
              </a:solidFill>
              <a:latin typeface="Arial"/>
              <a:ea typeface="Arial"/>
              <a:cs typeface="Arial"/>
              <a:sym typeface="Arial"/>
            </a:endParaRPr>
          </a:p>
        </p:txBody>
      </p:sp>
      <p:sp>
        <p:nvSpPr>
          <p:cNvPr id="475" name="Google Shape;475;p60"/>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pic>
        <p:nvPicPr>
          <p:cNvPr id="476" name="Google Shape;476;p60"/>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 note on </a:t>
            </a:r>
            <a:r>
              <a:rPr lang="en-US" sz="4000" b="1">
                <a:latin typeface="Consolas"/>
                <a:ea typeface="Consolas"/>
                <a:cs typeface="Consolas"/>
                <a:sym typeface="Consolas"/>
              </a:rPr>
              <a:t>NULL</a:t>
            </a:r>
            <a:r>
              <a:rPr lang="en-US" sz="4000" b="1"/>
              <a:t>s</a:t>
            </a:r>
            <a:endParaRPr sz="4000" b="1" i="0" u="none" strike="noStrike" cap="none">
              <a:solidFill>
                <a:srgbClr val="000000"/>
              </a:solidFill>
              <a:latin typeface="Arial"/>
              <a:ea typeface="Arial"/>
              <a:cs typeface="Arial"/>
              <a:sym typeface="Arial"/>
            </a:endParaRPr>
          </a:p>
        </p:txBody>
      </p:sp>
      <p:sp>
        <p:nvSpPr>
          <p:cNvPr id="482" name="Google Shape;482;p61"/>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D3002D"/>
              </a:buClr>
              <a:buSzPts val="2600"/>
              <a:buFont typeface="Arial"/>
              <a:buNone/>
            </a:pPr>
            <a:endParaRPr sz="2600" b="1">
              <a:solidFill>
                <a:srgbClr val="595959"/>
              </a:solidFill>
            </a:endParaRPr>
          </a:p>
          <a:p>
            <a:pPr marL="0" marR="0" lvl="0" indent="0" algn="l" rtl="0">
              <a:lnSpc>
                <a:spcPct val="90000"/>
              </a:lnSpc>
              <a:spcBef>
                <a:spcPts val="0"/>
              </a:spcBef>
              <a:spcAft>
                <a:spcPts val="0"/>
              </a:spcAft>
              <a:buClr>
                <a:srgbClr val="D3002D"/>
              </a:buClr>
              <a:buSzPts val="2600"/>
              <a:buFont typeface="Arial"/>
              <a:buNone/>
            </a:pPr>
            <a:r>
              <a:rPr lang="en-US" sz="2600" b="1">
                <a:solidFill>
                  <a:srgbClr val="595959"/>
                </a:solidFill>
              </a:rPr>
              <a:t>DOES</a:t>
            </a:r>
            <a:endParaRPr sz="2600" b="1" i="0" u="none" strike="noStrike" cap="none">
              <a:solidFill>
                <a:srgbClr val="595959"/>
              </a:solidFill>
              <a:latin typeface="Arial"/>
              <a:ea typeface="Arial"/>
              <a:cs typeface="Arial"/>
              <a:sym typeface="Arial"/>
            </a:endParaRPr>
          </a:p>
        </p:txBody>
      </p:sp>
      <p:sp>
        <p:nvSpPr>
          <p:cNvPr id="483" name="Google Shape;483;p61"/>
          <p:cNvSpPr txBox="1"/>
          <p:nvPr/>
        </p:nvSpPr>
        <p:spPr>
          <a:xfrm>
            <a:off x="4525475" y="1091400"/>
            <a:ext cx="4063800" cy="439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600"/>
              <a:buFont typeface="Arial"/>
              <a:buNone/>
            </a:pPr>
            <a:r>
              <a:rPr lang="en-US" sz="2600" b="1">
                <a:solidFill>
                  <a:srgbClr val="595959"/>
                </a:solidFill>
              </a:rPr>
              <a:t>DOES NOT</a:t>
            </a:r>
            <a:endParaRPr/>
          </a:p>
        </p:txBody>
      </p:sp>
      <p:sp>
        <p:nvSpPr>
          <p:cNvPr id="484" name="Google Shape;484;p61"/>
          <p:cNvSpPr txBox="1"/>
          <p:nvPr/>
        </p:nvSpPr>
        <p:spPr>
          <a:xfrm>
            <a:off x="398463" y="1643195"/>
            <a:ext cx="3942000" cy="29019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 missing value</a:t>
            </a: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457200" marR="0" lvl="0" indent="0" algn="l" rtl="0">
              <a:lnSpc>
                <a:spcPct val="90000"/>
              </a:lnSpc>
              <a:spcBef>
                <a:spcPts val="0"/>
              </a:spcBef>
              <a:spcAft>
                <a:spcPts val="0"/>
              </a:spcAft>
              <a:buNone/>
            </a:pPr>
            <a:endParaRPr sz="2000">
              <a:solidFill>
                <a:srgbClr val="595959"/>
              </a:solidFill>
            </a:endParaRPr>
          </a:p>
          <a:p>
            <a:pPr marL="0" marR="0" lvl="0" indent="0" algn="l" rtl="0">
              <a:lnSpc>
                <a:spcPct val="90000"/>
              </a:lnSpc>
              <a:spcBef>
                <a:spcPts val="0"/>
              </a:spcBef>
              <a:spcAft>
                <a:spcPts val="0"/>
              </a:spcAft>
              <a:buNone/>
            </a:pPr>
            <a:endParaRPr sz="2000" b="0" i="0" u="none" strike="noStrike" cap="none">
              <a:solidFill>
                <a:srgbClr val="595959"/>
              </a:solidFill>
              <a:latin typeface="Arial"/>
              <a:ea typeface="Arial"/>
              <a:cs typeface="Arial"/>
              <a:sym typeface="Arial"/>
            </a:endParaRPr>
          </a:p>
        </p:txBody>
      </p:sp>
      <p:sp>
        <p:nvSpPr>
          <p:cNvPr id="485" name="Google Shape;485;p61"/>
          <p:cNvSpPr txBox="1"/>
          <p:nvPr/>
        </p:nvSpPr>
        <p:spPr>
          <a:xfrm>
            <a:off x="4525425" y="1643195"/>
            <a:ext cx="4063800" cy="2883000"/>
          </a:xfrm>
          <a:prstGeom prst="rect">
            <a:avLst/>
          </a:prstGeom>
          <a:noFill/>
          <a:ln>
            <a:noFill/>
          </a:ln>
        </p:spPr>
        <p:txBody>
          <a:bodyPr spcFirstLastPara="1" wrap="square" lIns="0" tIns="0" rIns="0" bIns="0" anchor="t" anchorCtr="0">
            <a:noAutofit/>
          </a:bodyPr>
          <a:lstStyle/>
          <a:p>
            <a:pPr marL="265176" marR="0" lvl="0" indent="-264160" algn="l" rtl="0">
              <a:lnSpc>
                <a:spcPct val="90000"/>
              </a:lnSpc>
              <a:spcBef>
                <a:spcPts val="0"/>
              </a:spcBef>
              <a:spcAft>
                <a:spcPts val="0"/>
              </a:spcAft>
              <a:buClr>
                <a:srgbClr val="D3002D"/>
              </a:buClr>
              <a:buSzPts val="2000"/>
              <a:buFont typeface="Arial"/>
              <a:buChar char="•"/>
            </a:pPr>
            <a:r>
              <a:rPr lang="en-US" sz="2000">
                <a:solidFill>
                  <a:srgbClr val="595959"/>
                </a:solidFill>
              </a:rPr>
              <a:t>Indicate a value of 0</a:t>
            </a:r>
            <a:endParaRPr sz="2000">
              <a:solidFill>
                <a:srgbClr val="595959"/>
              </a:solidFill>
            </a:endParaRPr>
          </a:p>
          <a:p>
            <a:pPr marL="265176" marR="0" lvl="0" indent="-264160" algn="l" rtl="0">
              <a:lnSpc>
                <a:spcPct val="90000"/>
              </a:lnSpc>
              <a:spcBef>
                <a:spcPts val="0"/>
              </a:spcBef>
              <a:spcAft>
                <a:spcPts val="0"/>
              </a:spcAft>
              <a:buClr>
                <a:srgbClr val="595959"/>
              </a:buClr>
              <a:buSzPts val="2000"/>
              <a:buChar char="•"/>
            </a:pPr>
            <a:r>
              <a:rPr lang="en-US" sz="2000">
                <a:solidFill>
                  <a:srgbClr val="595959"/>
                </a:solidFill>
              </a:rPr>
              <a:t>Indicate </a:t>
            </a:r>
            <a:r>
              <a:rPr lang="en-US" sz="2000" i="1">
                <a:solidFill>
                  <a:srgbClr val="595959"/>
                </a:solidFill>
              </a:rPr>
              <a:t>why </a:t>
            </a:r>
            <a:r>
              <a:rPr lang="en-US" sz="2000">
                <a:solidFill>
                  <a:srgbClr val="595959"/>
                </a:solidFill>
              </a:rPr>
              <a:t>it’s missing</a:t>
            </a:r>
            <a:endParaRPr sz="2000">
              <a:solidFill>
                <a:srgbClr val="595959"/>
              </a:solidFill>
            </a:endParaRPr>
          </a:p>
        </p:txBody>
      </p:sp>
      <p:pic>
        <p:nvPicPr>
          <p:cNvPr id="486" name="Google Shape;486;p61"/>
          <p:cNvPicPr preferRelativeResize="0"/>
          <p:nvPr/>
        </p:nvPicPr>
        <p:blipFill>
          <a:blip r:embed="rId3">
            <a:alphaModFix/>
          </a:blip>
          <a:stretch>
            <a:fillRect/>
          </a:stretch>
        </p:blipFill>
        <p:spPr>
          <a:xfrm>
            <a:off x="0" y="2099650"/>
            <a:ext cx="1710649" cy="304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53" name="Google Shape;53;p8"/>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sort-filter-demo.sql</a:t>
            </a:r>
            <a:endParaRPr sz="2600" b="1" i="0" u="none" strike="noStrike" cap="none">
              <a:solidFill>
                <a:srgbClr val="000000"/>
              </a:solidFill>
              <a:latin typeface="Consolas"/>
              <a:ea typeface="Consolas"/>
              <a:cs typeface="Consolas"/>
              <a:sym typeface="Consolas"/>
            </a:endParaRPr>
          </a:p>
        </p:txBody>
      </p:sp>
      <p:sp>
        <p:nvSpPr>
          <p:cNvPr id="492" name="Google Shape;492;p6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3"/>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498" name="Google Shape;498;p6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499" name="Google Shape;499;p63"/>
          <p:cNvSpPr txBox="1"/>
          <p:nvPr/>
        </p:nvSpPr>
        <p:spPr>
          <a:xfrm>
            <a:off x="4586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00" name="Google Shape;500;p63"/>
          <p:cNvSpPr txBox="1"/>
          <p:nvPr/>
        </p:nvSpPr>
        <p:spPr>
          <a:xfrm>
            <a:off x="458596" y="772400"/>
            <a:ext cx="5325000" cy="1453500"/>
          </a:xfrm>
          <a:prstGeom prst="rect">
            <a:avLst/>
          </a:prstGeom>
          <a:noFill/>
          <a:ln>
            <a:noFill/>
          </a:ln>
        </p:spPr>
        <p:txBody>
          <a:bodyPr spcFirstLastPara="1" wrap="square" lIns="91425" tIns="137150" rIns="91425" bIns="45700" anchor="t" anchorCtr="0">
            <a:noAutofit/>
          </a:bodyPr>
          <a:lstStyle/>
          <a:p>
            <a:pPr marL="0" lvl="0" indent="0" algn="l" rtl="0">
              <a:lnSpc>
                <a:spcPct val="115000"/>
              </a:lnSpc>
              <a:spcBef>
                <a:spcPts val="750"/>
              </a:spcBef>
              <a:spcAft>
                <a:spcPts val="0"/>
              </a:spcAft>
              <a:buClr>
                <a:schemeClr val="dk2"/>
              </a:buClr>
              <a:buSzPts val="1100"/>
              <a:buFont typeface="Arial"/>
              <a:buNone/>
            </a:pPr>
            <a:r>
              <a:rPr lang="en-US" sz="2000">
                <a:solidFill>
                  <a:schemeClr val="dk1"/>
                </a:solidFill>
              </a:rPr>
              <a:t>Using the </a:t>
            </a:r>
            <a:r>
              <a:rPr lang="en-US" sz="2000">
                <a:solidFill>
                  <a:schemeClr val="dk1"/>
                </a:solidFill>
                <a:latin typeface="Consolas"/>
                <a:ea typeface="Consolas"/>
                <a:cs typeface="Consolas"/>
                <a:sym typeface="Consolas"/>
              </a:rPr>
              <a:t>Managers </a:t>
            </a:r>
            <a:r>
              <a:rPr lang="en-US" sz="2000">
                <a:solidFill>
                  <a:schemeClr val="dk1"/>
                </a:solidFill>
              </a:rPr>
              <a:t>table:</a:t>
            </a:r>
            <a:endParaRPr sz="2000">
              <a:solidFill>
                <a:schemeClr val="dk1"/>
              </a:solidFill>
            </a:endParaRPr>
          </a:p>
          <a:p>
            <a:pPr marL="457200" lvl="0" indent="-355600" algn="l" rtl="0">
              <a:lnSpc>
                <a:spcPct val="115000"/>
              </a:lnSpc>
              <a:spcBef>
                <a:spcPts val="750"/>
              </a:spcBef>
              <a:spcAft>
                <a:spcPts val="0"/>
              </a:spcAft>
              <a:buClr>
                <a:schemeClr val="dk1"/>
              </a:buClr>
              <a:buSzPts val="2000"/>
              <a:buAutoNum type="arabicPeriod"/>
            </a:pPr>
            <a:r>
              <a:rPr lang="en-US" sz="2000">
                <a:solidFill>
                  <a:schemeClr val="dk1"/>
                </a:solidFill>
              </a:rPr>
              <a:t>Select all records, sorted newest to oldest, then by playerID alphabetically.</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all records between the 1991 and 2000 seasons, sorted high to low by number of games, </a:t>
            </a:r>
            <a:r>
              <a:rPr lang="en-US" sz="2000">
                <a:solidFill>
                  <a:schemeClr val="dk1"/>
                </a:solidFill>
                <a:latin typeface="Consolas"/>
                <a:ea typeface="Consolas"/>
                <a:cs typeface="Consolas"/>
                <a:sym typeface="Consolas"/>
              </a:rPr>
              <a:t>G</a:t>
            </a:r>
            <a:r>
              <a:rPr lang="en-US" sz="2000">
                <a:solidFill>
                  <a:schemeClr val="dk1"/>
                </a:solidFill>
              </a:rPr>
              <a:t>.</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Create a field, win_diff, calculated as W - L. Return the records with the 25 highest values of win_diff.</a:t>
            </a:r>
            <a:endParaRPr sz="2000">
              <a:solidFill>
                <a:schemeClr val="dk1"/>
              </a:solidFill>
            </a:endParaRPr>
          </a:p>
          <a:p>
            <a:pPr marL="457200" lvl="0" indent="-355600" algn="l" rtl="0">
              <a:lnSpc>
                <a:spcPct val="115000"/>
              </a:lnSpc>
              <a:spcBef>
                <a:spcPts val="0"/>
              </a:spcBef>
              <a:spcAft>
                <a:spcPts val="0"/>
              </a:spcAft>
              <a:buClr>
                <a:schemeClr val="dk1"/>
              </a:buClr>
              <a:buSzPts val="2000"/>
              <a:buAutoNum type="arabicPeriod"/>
            </a:pPr>
            <a:r>
              <a:rPr lang="en-US" sz="2000">
                <a:solidFill>
                  <a:schemeClr val="dk1"/>
                </a:solidFill>
              </a:rPr>
              <a:t>How many missing values are in the </a:t>
            </a:r>
            <a:r>
              <a:rPr lang="en-US" sz="2000">
                <a:solidFill>
                  <a:schemeClr val="dk1"/>
                </a:solidFill>
                <a:latin typeface="Consolas"/>
                <a:ea typeface="Consolas"/>
                <a:cs typeface="Consolas"/>
                <a:sym typeface="Consolas"/>
              </a:rPr>
              <a:t>rank </a:t>
            </a:r>
            <a:r>
              <a:rPr lang="en-US" sz="2000">
                <a:solidFill>
                  <a:schemeClr val="dk1"/>
                </a:solidFill>
              </a:rPr>
              <a:t>field?</a:t>
            </a:r>
            <a:endParaRPr sz="2000">
              <a:solidFill>
                <a:schemeClr val="dk1"/>
              </a:solidFill>
            </a:endParaRPr>
          </a:p>
          <a:p>
            <a:pPr marL="457200" marR="0" lvl="0" indent="0" algn="l" rtl="0">
              <a:lnSpc>
                <a:spcPct val="115000"/>
              </a:lnSpc>
              <a:spcBef>
                <a:spcPts val="750"/>
              </a:spcBef>
              <a:spcAft>
                <a:spcPts val="0"/>
              </a:spcAft>
              <a:buNone/>
            </a:pPr>
            <a:endParaRPr sz="2000">
              <a:solidFill>
                <a:schemeClr val="dk1"/>
              </a:solidFill>
            </a:endParaRPr>
          </a:p>
        </p:txBody>
      </p:sp>
      <p:sp>
        <p:nvSpPr>
          <p:cNvPr id="501" name="Google Shape;501;p6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07" name="Google Shape;507;p6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08" name="Google Shape;508;p64"/>
          <p:cNvSpPr txBox="1"/>
          <p:nvPr/>
        </p:nvSpPr>
        <p:spPr>
          <a:xfrm>
            <a:off x="458606" y="-166973"/>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09" name="Google Shape;509;p64"/>
          <p:cNvSpPr txBox="1"/>
          <p:nvPr/>
        </p:nvSpPr>
        <p:spPr>
          <a:xfrm>
            <a:off x="458596" y="662600"/>
            <a:ext cx="5325000" cy="1453500"/>
          </a:xfrm>
          <a:prstGeom prst="rect">
            <a:avLst/>
          </a:prstGeom>
          <a:noFill/>
          <a:ln>
            <a:noFill/>
          </a:ln>
        </p:spPr>
        <p:txBody>
          <a:bodyPr spcFirstLastPara="1" wrap="square" lIns="91425" tIns="137150" rIns="91425" bIns="45700" anchor="t" anchorCtr="0">
            <a:noAutofit/>
          </a:bodyPr>
          <a:lstStyle/>
          <a:p>
            <a:pPr marL="0" lvl="0" indent="0" algn="l" rtl="0">
              <a:lnSpc>
                <a:spcPct val="115000"/>
              </a:lnSpc>
              <a:spcBef>
                <a:spcPts val="750"/>
              </a:spcBef>
              <a:spcAft>
                <a:spcPts val="0"/>
              </a:spcAft>
              <a:buNone/>
            </a:pPr>
            <a:r>
              <a:rPr lang="en-US" sz="1900">
                <a:solidFill>
                  <a:schemeClr val="dk1"/>
                </a:solidFill>
              </a:rPr>
              <a:t>Using the </a:t>
            </a:r>
            <a:r>
              <a:rPr lang="en-US" sz="1900">
                <a:solidFill>
                  <a:schemeClr val="dk1"/>
                </a:solidFill>
                <a:latin typeface="Consolas"/>
                <a:ea typeface="Consolas"/>
                <a:cs typeface="Consolas"/>
                <a:sym typeface="Consolas"/>
              </a:rPr>
              <a:t>Managers </a:t>
            </a:r>
            <a:r>
              <a:rPr lang="en-US" sz="1900">
                <a:solidFill>
                  <a:schemeClr val="dk1"/>
                </a:solidFill>
              </a:rPr>
              <a:t>table:</a:t>
            </a:r>
            <a:endParaRPr sz="1900">
              <a:solidFill>
                <a:schemeClr val="dk1"/>
              </a:solidFill>
            </a:endParaRPr>
          </a:p>
          <a:p>
            <a:pPr marL="457200" lvl="0" indent="-349250" algn="l" rtl="0">
              <a:lnSpc>
                <a:spcPct val="115000"/>
              </a:lnSpc>
              <a:spcBef>
                <a:spcPts val="750"/>
              </a:spcBef>
              <a:spcAft>
                <a:spcPts val="0"/>
              </a:spcAft>
              <a:buClr>
                <a:schemeClr val="dk1"/>
              </a:buClr>
              <a:buSzPts val="1900"/>
              <a:buAutoNum type="arabicPeriod"/>
            </a:pPr>
            <a:r>
              <a:rPr lang="en-US" sz="1900">
                <a:solidFill>
                  <a:schemeClr val="dk1"/>
                </a:solidFill>
              </a:rPr>
              <a:t>Select all records, sorted newest to oldest, then by playerID alphabetically.</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Select all records between the 1991 and 2000 seasons, sorted high to low by number of games, </a:t>
            </a:r>
            <a:r>
              <a:rPr lang="en-US" sz="1900">
                <a:solidFill>
                  <a:schemeClr val="dk1"/>
                </a:solidFill>
                <a:latin typeface="Consolas"/>
                <a:ea typeface="Consolas"/>
                <a:cs typeface="Consolas"/>
                <a:sym typeface="Consolas"/>
              </a:rPr>
              <a:t>G</a:t>
            </a:r>
            <a:r>
              <a:rPr lang="en-US" sz="1900">
                <a:solidFill>
                  <a:schemeClr val="dk1"/>
                </a:solidFill>
              </a:rPr>
              <a:t>.</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Create a field, win_diff, calculated as W - L. Return the records with the 25 highest values of win_diff.</a:t>
            </a:r>
            <a:endParaRPr sz="1900">
              <a:solidFill>
                <a:schemeClr val="dk1"/>
              </a:solidFill>
            </a:endParaRPr>
          </a:p>
          <a:p>
            <a:pPr marL="457200" lvl="0" indent="-349250" algn="l" rtl="0">
              <a:lnSpc>
                <a:spcPct val="115000"/>
              </a:lnSpc>
              <a:spcBef>
                <a:spcPts val="0"/>
              </a:spcBef>
              <a:spcAft>
                <a:spcPts val="0"/>
              </a:spcAft>
              <a:buClr>
                <a:schemeClr val="dk1"/>
              </a:buClr>
              <a:buSzPts val="1900"/>
              <a:buAutoNum type="arabicPeriod"/>
            </a:pPr>
            <a:r>
              <a:rPr lang="en-US" sz="1900">
                <a:solidFill>
                  <a:schemeClr val="dk1"/>
                </a:solidFill>
              </a:rPr>
              <a:t>How many missing values are in the </a:t>
            </a:r>
            <a:r>
              <a:rPr lang="en-US" sz="1900">
                <a:solidFill>
                  <a:schemeClr val="dk1"/>
                </a:solidFill>
                <a:latin typeface="Consolas"/>
                <a:ea typeface="Consolas"/>
                <a:cs typeface="Consolas"/>
                <a:sym typeface="Consolas"/>
              </a:rPr>
              <a:t>rank </a:t>
            </a:r>
            <a:r>
              <a:rPr lang="en-US" sz="1900">
                <a:solidFill>
                  <a:schemeClr val="dk1"/>
                </a:solidFill>
              </a:rPr>
              <a:t>field?</a:t>
            </a:r>
            <a:endParaRPr sz="1900">
              <a:solidFill>
                <a:schemeClr val="dk1"/>
              </a:solidFill>
            </a:endParaRPr>
          </a:p>
          <a:p>
            <a:pPr marL="0" lvl="0" indent="0" algn="l" rtl="0">
              <a:lnSpc>
                <a:spcPct val="115000"/>
              </a:lnSpc>
              <a:spcBef>
                <a:spcPts val="750"/>
              </a:spcBef>
              <a:spcAft>
                <a:spcPts val="0"/>
              </a:spcAft>
              <a:buNone/>
            </a:pPr>
            <a:r>
              <a:rPr lang="en-US" sz="1900">
                <a:solidFill>
                  <a:schemeClr val="dk1"/>
                </a:solidFill>
              </a:rPr>
              <a:t>Solutions: </a:t>
            </a:r>
            <a:r>
              <a:rPr lang="en-US" sz="1900">
                <a:solidFill>
                  <a:schemeClr val="dk1"/>
                </a:solidFill>
                <a:latin typeface="Consolas"/>
                <a:ea typeface="Consolas"/>
                <a:cs typeface="Consolas"/>
                <a:sym typeface="Consolas"/>
              </a:rPr>
              <a:t>sql-filter-drills.sql</a:t>
            </a:r>
            <a:endParaRPr sz="1900">
              <a:solidFill>
                <a:schemeClr val="dk1"/>
              </a:solidFill>
              <a:latin typeface="Consolas"/>
              <a:ea typeface="Consolas"/>
              <a:cs typeface="Consolas"/>
              <a:sym typeface="Consolas"/>
            </a:endParaRPr>
          </a:p>
          <a:p>
            <a:pPr marL="457200" marR="0" lvl="0" indent="0" algn="l" rtl="0">
              <a:lnSpc>
                <a:spcPct val="115000"/>
              </a:lnSpc>
              <a:spcBef>
                <a:spcPts val="750"/>
              </a:spcBef>
              <a:spcAft>
                <a:spcPts val="0"/>
              </a:spcAft>
              <a:buNone/>
            </a:pPr>
            <a:endParaRPr sz="1900">
              <a:solidFill>
                <a:schemeClr val="dk1"/>
              </a:solidFill>
            </a:endParaRPr>
          </a:p>
        </p:txBody>
      </p:sp>
      <p:sp>
        <p:nvSpPr>
          <p:cNvPr id="510" name="Google Shape;510;p6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5"/>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65"/>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517" name="Google Shape;517;p65"/>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518" name="Google Shape;518;p65"/>
          <p:cNvSpPr txBox="1"/>
          <p:nvPr/>
        </p:nvSpPr>
        <p:spPr>
          <a:xfrm>
            <a:off x="587273" y="1227288"/>
            <a:ext cx="4540800" cy="498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3600">
                <a:solidFill>
                  <a:srgbClr val="3F3F3F"/>
                </a:solidFill>
              </a:rPr>
              <a:t>Questions?</a:t>
            </a:r>
            <a:endParaRPr sz="3600"/>
          </a:p>
        </p:txBody>
      </p:sp>
      <p:sp>
        <p:nvSpPr>
          <p:cNvPr id="519" name="Google Shape;519;p65"/>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6"/>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66"/>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526" name="Google Shape;526;p66"/>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527" name="Google Shape;527;p66"/>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528" name="Google Shape;528;p66"/>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529" name="Google Shape;529;p66"/>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7"/>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SUM()</a:t>
            </a:r>
            <a:r>
              <a:rPr lang="en-US" sz="4000" b="1">
                <a:solidFill>
                  <a:srgbClr val="FFFFFF"/>
                </a:solidFill>
              </a:rPr>
              <a:t> and </a:t>
            </a:r>
            <a:r>
              <a:rPr lang="en-US" sz="4000" b="1">
                <a:solidFill>
                  <a:srgbClr val="FFFFFF"/>
                </a:solidFill>
                <a:latin typeface="Consolas"/>
                <a:ea typeface="Consolas"/>
                <a:cs typeface="Consolas"/>
                <a:sym typeface="Consolas"/>
              </a:rPr>
              <a:t>SUMIF()</a:t>
            </a:r>
            <a:r>
              <a:rPr lang="en-US" sz="4000" b="1">
                <a:solidFill>
                  <a:srgbClr val="FFFFFF"/>
                </a:solidFill>
              </a:rPr>
              <a:t> to Aggregation</a:t>
            </a:r>
            <a:endParaRPr sz="4000" b="1">
              <a:solidFill>
                <a:srgbClr val="FFFFFF"/>
              </a:solidFill>
            </a:endParaRPr>
          </a:p>
        </p:txBody>
      </p:sp>
      <p:sp>
        <p:nvSpPr>
          <p:cNvPr id="536" name="Google Shape;536;p67"/>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0"/>
        <p:cNvGrpSpPr/>
        <p:nvPr/>
      </p:nvGrpSpPr>
      <p:grpSpPr>
        <a:xfrm>
          <a:off x="0" y="0"/>
          <a:ext cx="0" cy="0"/>
          <a:chOff x="0" y="0"/>
          <a:chExt cx="0" cy="0"/>
        </a:xfrm>
      </p:grpSpPr>
      <p:sp>
        <p:nvSpPr>
          <p:cNvPr id="541" name="Google Shape;541;p6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Basic arithmetic functions in SQL</a:t>
            </a:r>
            <a:endParaRPr/>
          </a:p>
        </p:txBody>
      </p:sp>
      <p:sp>
        <p:nvSpPr>
          <p:cNvPr id="542" name="Google Shape;542;p68"/>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543" name="Google Shape;543;p68"/>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SUM()</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Which fields to look for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AVG()</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Where to look for those fields</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MIN()</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What criteria records should meet</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MAX()</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sort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7"/>
        <p:cNvGrpSpPr/>
        <p:nvPr/>
      </p:nvGrpSpPr>
      <p:grpSpPr>
        <a:xfrm>
          <a:off x="0" y="0"/>
          <a:ext cx="0" cy="0"/>
          <a:chOff x="0" y="0"/>
          <a:chExt cx="0" cy="0"/>
        </a:xfrm>
      </p:grpSpPr>
      <p:graphicFrame>
        <p:nvGraphicFramePr>
          <p:cNvPr id="548" name="Google Shape;548;p69"/>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CONCAT()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Concatenate fields together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LEFT()</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Return left X values from a string</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RIGHT()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Returns right X values from a string</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UPPER()</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Returns string capitalized</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LOWER()</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Return lowercase string</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bl>
          </a:graphicData>
        </a:graphic>
      </p:graphicFrame>
      <p:sp>
        <p:nvSpPr>
          <p:cNvPr id="549" name="Google Shape;549;p6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Basic string functions in SQL</a:t>
            </a:r>
            <a:endParaRPr/>
          </a:p>
        </p:txBody>
      </p:sp>
      <p:sp>
        <p:nvSpPr>
          <p:cNvPr id="550" name="Google Shape;550;p69"/>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graphicFrame>
        <p:nvGraphicFramePr>
          <p:cNvPr id="555" name="Google Shape;555;p70"/>
          <p:cNvGraphicFramePr/>
          <p:nvPr/>
        </p:nvGraphicFramePr>
        <p:xfrm>
          <a:off x="405250" y="1783225"/>
          <a:ext cx="3000000" cy="3000000"/>
        </p:xfrm>
        <a:graphic>
          <a:graphicData uri="http://schemas.openxmlformats.org/drawingml/2006/table">
            <a:tbl>
              <a:tblPr firstRow="1" bandRow="1">
                <a:noFill/>
                <a:tableStyleId>{1E0709F7-C4A5-4DAA-9ECC-88EBCA296C3A}</a:tableStyleId>
              </a:tblPr>
              <a:tblGrid>
                <a:gridCol w="2363300">
                  <a:extLst>
                    <a:ext uri="{9D8B030D-6E8A-4147-A177-3AD203B41FA5}">
                      <a16:colId xmlns:a16="http://schemas.microsoft.com/office/drawing/2014/main" val="20000"/>
                    </a:ext>
                  </a:extLst>
                </a:gridCol>
                <a:gridCol w="60167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Function/operator     What it does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COUNT(X)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Count all records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DISTINCT X</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List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COUNT(DISTINCT 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Count distinct values of a field </a:t>
                      </a:r>
                      <a:r>
                        <a:rPr lang="en-US" sz="1800">
                          <a:solidFill>
                            <a:schemeClr val="dk1"/>
                          </a:solidFill>
                          <a:latin typeface="Consolas"/>
                          <a:ea typeface="Consolas"/>
                          <a:cs typeface="Consolas"/>
                          <a:sym typeface="Consolas"/>
                        </a:rPr>
                        <a:t>X</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bl>
          </a:graphicData>
        </a:graphic>
      </p:graphicFrame>
      <p:sp>
        <p:nvSpPr>
          <p:cNvPr id="556" name="Google Shape;556;p70"/>
          <p:cNvSpPr txBox="1"/>
          <p:nvPr/>
        </p:nvSpPr>
        <p:spPr>
          <a:xfrm>
            <a:off x="433648" y="744390"/>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Exploring fields and records in SQL</a:t>
            </a:r>
            <a:endParaRPr/>
          </a:p>
        </p:txBody>
      </p:sp>
      <p:sp>
        <p:nvSpPr>
          <p:cNvPr id="557" name="Google Shape;557;p70"/>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aggregation-demo.xlsx</a:t>
            </a:r>
            <a:endParaRPr sz="2600" b="1" i="0" u="none" strike="noStrike" cap="none">
              <a:solidFill>
                <a:srgbClr val="000000"/>
              </a:solidFill>
              <a:latin typeface="Consolas"/>
              <a:ea typeface="Consolas"/>
              <a:cs typeface="Consolas"/>
              <a:sym typeface="Consolas"/>
            </a:endParaRPr>
          </a:p>
        </p:txBody>
      </p:sp>
      <p:sp>
        <p:nvSpPr>
          <p:cNvPr id="563" name="Google Shape;563;p71"/>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59" name="Google Shape;59;p9"/>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marL="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aggregation-demo.sql</a:t>
            </a:r>
            <a:endParaRPr sz="2600" b="1" i="0" u="none" strike="noStrike" cap="none">
              <a:solidFill>
                <a:srgbClr val="000000"/>
              </a:solidFill>
              <a:latin typeface="Consolas"/>
              <a:ea typeface="Consolas"/>
              <a:cs typeface="Consolas"/>
              <a:sym typeface="Consolas"/>
            </a:endParaRPr>
          </a:p>
        </p:txBody>
      </p:sp>
      <p:sp>
        <p:nvSpPr>
          <p:cNvPr id="569" name="Google Shape;569;p72"/>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3"/>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75" name="Google Shape;575;p7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76" name="Google Shape;576;p73"/>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77" name="Google Shape;577;p73"/>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p:txBody>
      </p:sp>
      <p:sp>
        <p:nvSpPr>
          <p:cNvPr id="578" name="Google Shape;578;p73"/>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4"/>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84" name="Google Shape;584;p7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585" name="Google Shape;585;p74"/>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586" name="Google Shape;586;p74"/>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Select the maximum and minimum number of runs.</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Select the total number of home runs between 2000 and 2010: </a:t>
            </a:r>
            <a:r>
              <a:rPr lang="en-US" sz="2000">
                <a:solidFill>
                  <a:schemeClr val="dk1"/>
                </a:solidFill>
                <a:latin typeface="Consolas"/>
                <a:ea typeface="Consolas"/>
                <a:cs typeface="Consolas"/>
                <a:sym typeface="Consolas"/>
              </a:rPr>
              <a:t>total_homers</a:t>
            </a:r>
            <a:r>
              <a:rPr lang="en-US" sz="2000">
                <a:solidFill>
                  <a:schemeClr val="dk1"/>
                </a:solidFill>
              </a:rPr>
              <a:t>.</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where games played is </a:t>
            </a:r>
            <a:r>
              <a:rPr lang="en-US" sz="2000">
                <a:solidFill>
                  <a:schemeClr val="dk1"/>
                </a:solidFill>
                <a:latin typeface="Consolas"/>
                <a:ea typeface="Consolas"/>
                <a:cs typeface="Consolas"/>
                <a:sym typeface="Consolas"/>
              </a:rPr>
              <a:t>NULL</a:t>
            </a:r>
            <a:r>
              <a:rPr lang="en-US" sz="2000">
                <a:solidFill>
                  <a:schemeClr val="dk1"/>
                </a:solidFill>
              </a:rPr>
              <a:t>.</a:t>
            </a:r>
            <a:endParaRPr sz="2000">
              <a:solidFill>
                <a:schemeClr val="dk1"/>
              </a:solidFill>
              <a:latin typeface="Consolas"/>
              <a:ea typeface="Consolas"/>
              <a:cs typeface="Consolas"/>
              <a:sym typeface="Consolas"/>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records with a recorded attendance.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Return a list of all years included in the table</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Count the number of unique franchises since 1915.</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aggregation-drills.sql</a:t>
            </a:r>
            <a:endParaRPr sz="2000">
              <a:solidFill>
                <a:schemeClr val="dk1"/>
              </a:solidFill>
              <a:latin typeface="Consolas"/>
              <a:ea typeface="Consolas"/>
              <a:cs typeface="Consolas"/>
              <a:sym typeface="Consolas"/>
            </a:endParaRPr>
          </a:p>
        </p:txBody>
      </p:sp>
      <p:sp>
        <p:nvSpPr>
          <p:cNvPr id="587" name="Google Shape;587;p74"/>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5"/>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3" name="Google Shape;593;p75"/>
          <p:cNvPicPr preferRelativeResize="0"/>
          <p:nvPr/>
        </p:nvPicPr>
        <p:blipFill rotWithShape="1">
          <a:blip r:embed="rId3">
            <a:alphaModFix/>
          </a:blip>
          <a:srcRect/>
          <a:stretch/>
        </p:blipFill>
        <p:spPr>
          <a:xfrm>
            <a:off x="530225" y="517524"/>
            <a:ext cx="3023006" cy="568325"/>
          </a:xfrm>
          <a:prstGeom prst="rect">
            <a:avLst/>
          </a:prstGeom>
          <a:noFill/>
          <a:ln>
            <a:noFill/>
          </a:ln>
        </p:spPr>
      </p:pic>
      <p:pic>
        <p:nvPicPr>
          <p:cNvPr id="594" name="Google Shape;594;p75"/>
          <p:cNvPicPr preferRelativeResize="0"/>
          <p:nvPr/>
        </p:nvPicPr>
        <p:blipFill rotWithShape="1">
          <a:blip r:embed="rId4">
            <a:alphaModFix/>
          </a:blip>
          <a:srcRect r="8740" b="19057"/>
          <a:stretch/>
        </p:blipFill>
        <p:spPr>
          <a:xfrm>
            <a:off x="3893169" y="1324620"/>
            <a:ext cx="5250831" cy="3818880"/>
          </a:xfrm>
          <a:prstGeom prst="rect">
            <a:avLst/>
          </a:prstGeom>
          <a:noFill/>
          <a:ln>
            <a:noFill/>
          </a:ln>
        </p:spPr>
      </p:pic>
      <p:sp>
        <p:nvSpPr>
          <p:cNvPr id="595" name="Google Shape;595;p75"/>
          <p:cNvSpPr txBox="1"/>
          <p:nvPr/>
        </p:nvSpPr>
        <p:spPr>
          <a:xfrm>
            <a:off x="587273" y="1227288"/>
            <a:ext cx="4540716" cy="49858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rPr>
              <a:t>Questions?</a:t>
            </a:r>
            <a:endParaRPr/>
          </a:p>
        </p:txBody>
      </p:sp>
      <p:sp>
        <p:nvSpPr>
          <p:cNvPr id="596" name="Google Shape;596;p75"/>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6"/>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PivotTables to </a:t>
            </a:r>
            <a:r>
              <a:rPr lang="en-US" sz="4000" b="1">
                <a:solidFill>
                  <a:srgbClr val="FFFFFF"/>
                </a:solidFill>
                <a:latin typeface="Consolas"/>
                <a:ea typeface="Consolas"/>
                <a:cs typeface="Consolas"/>
                <a:sym typeface="Consolas"/>
              </a:rPr>
              <a:t>GROUP BY</a:t>
            </a:r>
            <a:endParaRPr sz="4000" b="1">
              <a:solidFill>
                <a:srgbClr val="FFFFFF"/>
              </a:solidFill>
              <a:latin typeface="Consolas"/>
              <a:ea typeface="Consolas"/>
              <a:cs typeface="Consolas"/>
              <a:sym typeface="Consolas"/>
            </a:endParaRPr>
          </a:p>
        </p:txBody>
      </p:sp>
      <p:sp>
        <p:nvSpPr>
          <p:cNvPr id="603" name="Google Shape;603;p76"/>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77"/>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609" name="Google Shape;609;p77"/>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610" name="Google Shape;610;p77"/>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SELECT</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Which fields to look for</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u="sng">
                          <a:solidFill>
                            <a:schemeClr val="dk1"/>
                          </a:solidFill>
                          <a:latin typeface="Consolas"/>
                          <a:ea typeface="Consolas"/>
                          <a:cs typeface="Consolas"/>
                          <a:sym typeface="Consolas"/>
                        </a:rPr>
                        <a:t>FROM</a:t>
                      </a:r>
                      <a:endParaRPr sz="18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u="sng">
                          <a:solidFill>
                            <a:schemeClr val="dk1"/>
                          </a:solidFill>
                        </a:rPr>
                        <a:t>Where to look for those fields</a:t>
                      </a:r>
                      <a:endParaRPr sz="18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WHERE</a:t>
                      </a:r>
                      <a:endParaRPr sz="18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u="sng">
                          <a:solidFill>
                            <a:schemeClr val="dk1"/>
                          </a:solidFill>
                        </a:rPr>
                        <a:t>What criteria records should meet</a:t>
                      </a:r>
                      <a:endParaRPr sz="18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GROUP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aggregate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ORDER BY</a:t>
                      </a:r>
                      <a:endParaRPr sz="1100" b="1" u="sng">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to sort the results</a:t>
                      </a:r>
                      <a:endParaRPr sz="1100" b="1" u="sng">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b="1" u="sng">
                          <a:solidFill>
                            <a:schemeClr val="dk1"/>
                          </a:solidFill>
                          <a:latin typeface="Consolas"/>
                          <a:ea typeface="Consolas"/>
                          <a:cs typeface="Consolas"/>
                          <a:sym typeface="Consolas"/>
                        </a:rPr>
                        <a:t>LIMIT</a:t>
                      </a:r>
                      <a:endParaRPr sz="1100" b="1" u="sng">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u="sng">
                          <a:solidFill>
                            <a:schemeClr val="dk1"/>
                          </a:solidFill>
                        </a:rPr>
                        <a:t>How many records to limit results to</a:t>
                      </a:r>
                      <a:endParaRPr sz="1100" b="1" u="sng">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group-by-demo.xlsx</a:t>
            </a:r>
            <a:endParaRPr sz="2600" b="1" i="0" u="none" strike="noStrike" cap="none">
              <a:solidFill>
                <a:srgbClr val="000000"/>
              </a:solidFill>
              <a:latin typeface="Consolas"/>
              <a:ea typeface="Consolas"/>
              <a:cs typeface="Consolas"/>
              <a:sym typeface="Consolas"/>
            </a:endParaRPr>
          </a:p>
        </p:txBody>
      </p:sp>
      <p:sp>
        <p:nvSpPr>
          <p:cNvPr id="616" name="Google Shape;616;p78"/>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9"/>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group-by-demo.sql</a:t>
            </a:r>
            <a:endParaRPr sz="2600" b="1" i="0" u="none" strike="noStrike" cap="none">
              <a:solidFill>
                <a:srgbClr val="000000"/>
              </a:solidFill>
              <a:latin typeface="Consolas"/>
              <a:ea typeface="Consolas"/>
              <a:cs typeface="Consolas"/>
              <a:sym typeface="Consolas"/>
            </a:endParaRPr>
          </a:p>
        </p:txBody>
      </p:sp>
      <p:sp>
        <p:nvSpPr>
          <p:cNvPr id="622" name="Google Shape;622;p79"/>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0"/>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28" name="Google Shape;628;p8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29" name="Google Shape;629;p80"/>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30" name="Google Shape;630;p80"/>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total number of stolen bases, grouped by year and league. </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p:txBody>
      </p:sp>
      <p:sp>
        <p:nvSpPr>
          <p:cNvPr id="631" name="Google Shape;631;p80"/>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1"/>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37" name="Google Shape;637;p8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38" name="Google Shape;638;p81"/>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39" name="Google Shape;639;p81"/>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marR="0" lvl="0" indent="-361950" algn="l" rtl="0">
              <a:lnSpc>
                <a:spcPct val="115000"/>
              </a:lnSpc>
              <a:spcBef>
                <a:spcPts val="750"/>
              </a:spcBef>
              <a:spcAft>
                <a:spcPts val="0"/>
              </a:spcAft>
              <a:buClr>
                <a:schemeClr val="dk1"/>
              </a:buClr>
              <a:buSzPts val="2100"/>
              <a:buFont typeface="Arial"/>
              <a:buAutoNum type="arabicPeriod"/>
            </a:pPr>
            <a:r>
              <a:rPr lang="en-US" sz="2000">
                <a:solidFill>
                  <a:schemeClr val="dk1"/>
                </a:solidFill>
              </a:rPr>
              <a:t>Return the largest attendance for each team, sorted high to low.</a:t>
            </a:r>
            <a:endParaRPr sz="2000">
              <a:solidFill>
                <a:schemeClr val="dk1"/>
              </a:solidFill>
            </a:endParaRPr>
          </a:p>
          <a:p>
            <a:pPr marL="457200" marR="0" lvl="0" indent="-355600" algn="l" rtl="0">
              <a:lnSpc>
                <a:spcPct val="115000"/>
              </a:lnSpc>
              <a:spcBef>
                <a:spcPts val="0"/>
              </a:spcBef>
              <a:spcAft>
                <a:spcPts val="0"/>
              </a:spcAft>
              <a:buClr>
                <a:schemeClr val="dk1"/>
              </a:buClr>
              <a:buSzPts val="2000"/>
              <a:buAutoNum type="arabicPeriod"/>
            </a:pPr>
            <a:r>
              <a:rPr lang="en-US" sz="2000">
                <a:solidFill>
                  <a:schemeClr val="dk1"/>
                </a:solidFill>
              </a:rPr>
              <a:t>Find the average number of home runs for each season, keeping only years with an average of 150 home runs or more. </a:t>
            </a:r>
            <a:endParaRPr sz="2000">
              <a:solidFill>
                <a:schemeClr val="dk1"/>
              </a:solidFill>
            </a:endParaRPr>
          </a:p>
          <a:p>
            <a:pPr marL="0" marR="0" lvl="0" indent="0" algn="l" rtl="0">
              <a:lnSpc>
                <a:spcPct val="115000"/>
              </a:lnSpc>
              <a:spcBef>
                <a:spcPts val="750"/>
              </a:spcBef>
              <a:spcAft>
                <a:spcPts val="0"/>
              </a:spcAft>
              <a:buNone/>
            </a:pP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group-by-drills.sql</a:t>
            </a:r>
            <a:endParaRPr sz="2000">
              <a:solidFill>
                <a:schemeClr val="dk1"/>
              </a:solidFill>
              <a:latin typeface="Consolas"/>
              <a:ea typeface="Consolas"/>
              <a:cs typeface="Consolas"/>
              <a:sym typeface="Consolas"/>
            </a:endParaRPr>
          </a:p>
        </p:txBody>
      </p:sp>
      <p:sp>
        <p:nvSpPr>
          <p:cNvPr id="640" name="Google Shape;640;p81"/>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Augment your Excel skills</a:t>
            </a:r>
            <a:endParaRPr sz="2600" b="1" i="0" u="none" strike="noStrike" cap="none">
              <a:solidFill>
                <a:srgbClr val="000000"/>
              </a:solidFill>
              <a:latin typeface="Arial"/>
              <a:ea typeface="Arial"/>
              <a:cs typeface="Arial"/>
              <a:sym typeface="Arial"/>
            </a:endParaRPr>
          </a:p>
        </p:txBody>
      </p:sp>
      <p:sp>
        <p:nvSpPr>
          <p:cNvPr id="65" name="Google Shape;65;p10"/>
          <p:cNvSpPr txBox="1"/>
          <p:nvPr/>
        </p:nvSpPr>
        <p:spPr>
          <a:xfrm>
            <a:off x="398633" y="1310175"/>
            <a:ext cx="6479700" cy="2901900"/>
          </a:xfrm>
          <a:prstGeom prst="rect">
            <a:avLst/>
          </a:prstGeom>
          <a:noFill/>
          <a:ln>
            <a:noFill/>
          </a:ln>
        </p:spPr>
        <p:txBody>
          <a:bodyPr spcFirstLastPara="1" wrap="square" lIns="0" tIns="0" rIns="0" bIns="0" anchor="t" anchorCtr="0">
            <a:noAutofit/>
          </a:bodyPr>
          <a:lstStyle/>
          <a:p>
            <a:pPr marL="457200" marR="190500" lvl="0" indent="-381000" algn="l" rtl="0">
              <a:lnSpc>
                <a:spcPct val="115000"/>
              </a:lnSpc>
              <a:spcBef>
                <a:spcPts val="800"/>
              </a:spcBef>
              <a:spcAft>
                <a:spcPts val="0"/>
              </a:spcAft>
              <a:buClr>
                <a:srgbClr val="505050"/>
              </a:buClr>
              <a:buSzPts val="2400"/>
              <a:buChar char="•"/>
            </a:pPr>
            <a:r>
              <a:rPr lang="en-US" sz="2400">
                <a:solidFill>
                  <a:srgbClr val="505050"/>
                </a:solidFill>
              </a:rPr>
              <a:t>Use SQL to query a database to extract useful information</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Explore basic commands and functions of SQL</a:t>
            </a:r>
            <a:endParaRPr sz="2400">
              <a:solidFill>
                <a:srgbClr val="505050"/>
              </a:solidFill>
            </a:endParaRPr>
          </a:p>
          <a:p>
            <a:pPr marL="457200" marR="190500" lvl="0" indent="-381000" algn="l" rtl="0">
              <a:lnSpc>
                <a:spcPct val="115000"/>
              </a:lnSpc>
              <a:spcBef>
                <a:spcPts val="0"/>
              </a:spcBef>
              <a:spcAft>
                <a:spcPts val="0"/>
              </a:spcAft>
              <a:buClr>
                <a:srgbClr val="505050"/>
              </a:buClr>
              <a:buSzPts val="2400"/>
              <a:buChar char="•"/>
            </a:pPr>
            <a:r>
              <a:rPr lang="en-US" sz="2400">
                <a:solidFill>
                  <a:srgbClr val="505050"/>
                </a:solidFill>
              </a:rPr>
              <a:t>Extract data and work with queries to pull the data you need for your analysis</a:t>
            </a:r>
            <a:endParaRPr sz="2400">
              <a:solidFill>
                <a:srgbClr val="505050"/>
              </a:solidFill>
            </a:endParaRPr>
          </a:p>
          <a:p>
            <a:pPr marL="457200" marR="0" lvl="0" indent="0" algn="l" rtl="0">
              <a:lnSpc>
                <a:spcPct val="90000"/>
              </a:lnSpc>
              <a:spcBef>
                <a:spcPts val="800"/>
              </a:spcBef>
              <a:spcAft>
                <a:spcPts val="0"/>
              </a:spcAft>
              <a:buNone/>
            </a:pPr>
            <a:endParaRPr sz="2400">
              <a:solidFill>
                <a:srgbClr val="595959"/>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2"/>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6" name="Google Shape;646;p82"/>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647" name="Google Shape;647;p82"/>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648" name="Google Shape;648;p82"/>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649" name="Google Shape;649;p82"/>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650" name="Google Shape;650;p82"/>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3"/>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3"/>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Intermezzo: All clauses in one</a:t>
            </a:r>
            <a:endParaRPr sz="4000" b="1">
              <a:solidFill>
                <a:srgbClr val="FFFFFF"/>
              </a:solidFill>
              <a:latin typeface="Consolas"/>
              <a:ea typeface="Consolas"/>
              <a:cs typeface="Consolas"/>
              <a:sym typeface="Consolas"/>
            </a:endParaRPr>
          </a:p>
        </p:txBody>
      </p:sp>
      <p:sp>
        <p:nvSpPr>
          <p:cNvPr id="657" name="Google Shape;657;p83"/>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1"/>
        <p:cNvGrpSpPr/>
        <p:nvPr/>
      </p:nvGrpSpPr>
      <p:grpSpPr>
        <a:xfrm>
          <a:off x="0" y="0"/>
          <a:ext cx="0" cy="0"/>
          <a:chOff x="0" y="0"/>
          <a:chExt cx="0" cy="0"/>
        </a:xfrm>
      </p:grpSpPr>
      <p:sp>
        <p:nvSpPr>
          <p:cNvPr id="662" name="Google Shape;662;p8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The SQL Reader’s digest</a:t>
            </a:r>
            <a:endParaRPr/>
          </a:p>
        </p:txBody>
      </p:sp>
      <p:sp>
        <p:nvSpPr>
          <p:cNvPr id="663" name="Google Shape;663;p84"/>
          <p:cNvSpPr txBox="1"/>
          <p:nvPr/>
        </p:nvSpPr>
        <p:spPr>
          <a:xfrm>
            <a:off x="5451231" y="1273126"/>
            <a:ext cx="3138000" cy="3078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aphicFrame>
        <p:nvGraphicFramePr>
          <p:cNvPr id="664" name="Google Shape;664;p84"/>
          <p:cNvGraphicFramePr/>
          <p:nvPr/>
        </p:nvGraphicFramePr>
        <p:xfrm>
          <a:off x="668025" y="1355775"/>
          <a:ext cx="3000000" cy="3000000"/>
        </p:xfrm>
        <a:graphic>
          <a:graphicData uri="http://schemas.openxmlformats.org/drawingml/2006/table">
            <a:tbl>
              <a:tblPr firstRow="1" bandRow="1">
                <a:noFill/>
                <a:tableStyleId>{1E0709F7-C4A5-4DAA-9ECC-88EBCA296C3A}</a:tableStyleId>
              </a:tblPr>
              <a:tblGrid>
                <a:gridCol w="2287200">
                  <a:extLst>
                    <a:ext uri="{9D8B030D-6E8A-4147-A177-3AD203B41FA5}">
                      <a16:colId xmlns:a16="http://schemas.microsoft.com/office/drawing/2014/main" val="20000"/>
                    </a:ext>
                  </a:extLst>
                </a:gridCol>
                <a:gridCol w="582300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b="1">
                          <a:solidFill>
                            <a:schemeClr val="lt1"/>
                          </a:solidFill>
                        </a:rPr>
                        <a:t>Clause                         What it sets</a:t>
                      </a: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SELECT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Which fields to look for</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FROM</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rPr>
                        <a:t>Where to look for those fields</a:t>
                      </a:r>
                      <a:endParaRPr sz="18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rPr>
                        <a:t>What criteria records should meet</a:t>
                      </a:r>
                      <a:endParaRPr sz="18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aggregate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What criteria the aggregated results should meet</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to sort the results</a:t>
                      </a:r>
                      <a:endParaRPr sz="1100">
                        <a:solidFill>
                          <a:schemeClr val="dk1"/>
                        </a:solidFill>
                      </a:endParaRPr>
                    </a:p>
                  </a:txBody>
                  <a:tcPr marL="91450" marR="91450" marT="45725" marB="45725" anchor="ctr">
                    <a:solidFill>
                      <a:srgbClr val="F2F2F2"/>
                    </a:solidFill>
                  </a:tcPr>
                </a:tc>
                <a:extLst>
                  <a:ext uri="{0D108BD9-81ED-4DB2-BD59-A6C34878D82A}">
                    <a16:rowId xmlns:a16="http://schemas.microsoft.com/office/drawing/2014/main" val="10006"/>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LIMIT</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rPr>
                        <a:t>How many records to limit results to</a:t>
                      </a:r>
                      <a:endParaRPr sz="1100">
                        <a:solidFill>
                          <a:schemeClr val="dk1"/>
                        </a:solidFill>
                      </a:endParaRPr>
                    </a:p>
                  </a:txBody>
                  <a:tcPr marL="91450" marR="91450" marT="45725" marB="45725" anchor="ctr">
                    <a:solidFill>
                      <a:srgbClr val="D8D8D8"/>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pic>
        <p:nvPicPr>
          <p:cNvPr id="669" name="Google Shape;669;p85"/>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70" name="Google Shape;670;p85"/>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And now you’ll never forget...</a:t>
            </a:r>
            <a:endParaRPr/>
          </a:p>
        </p:txBody>
      </p:sp>
      <p:pic>
        <p:nvPicPr>
          <p:cNvPr id="671" name="Google Shape;671;p85"/>
          <p:cNvPicPr preferRelativeResize="0"/>
          <p:nvPr/>
        </p:nvPicPr>
        <p:blipFill rotWithShape="1">
          <a:blip r:embed="rId4">
            <a:alphaModFix/>
          </a:blip>
          <a:srcRect l="16666" r="16666"/>
          <a:stretch/>
        </p:blipFill>
        <p:spPr>
          <a:xfrm>
            <a:off x="5809957" y="2449538"/>
            <a:ext cx="3584700" cy="3584700"/>
          </a:xfrm>
          <a:prstGeom prst="ellipse">
            <a:avLst/>
          </a:prstGeom>
          <a:noFill/>
          <a:ln>
            <a:noFill/>
          </a:ln>
        </p:spPr>
      </p:pic>
      <p:pic>
        <p:nvPicPr>
          <p:cNvPr id="672" name="Google Shape;672;p85"/>
          <p:cNvPicPr preferRelativeResize="0"/>
          <p:nvPr/>
        </p:nvPicPr>
        <p:blipFill rotWithShape="1">
          <a:blip r:embed="rId3">
            <a:alphaModFix/>
          </a:blip>
          <a:srcRect/>
          <a:stretch/>
        </p:blipFill>
        <p:spPr>
          <a:xfrm>
            <a:off x="8467344" y="4489704"/>
            <a:ext cx="417164" cy="337195"/>
          </a:xfrm>
          <a:prstGeom prst="rect">
            <a:avLst/>
          </a:prstGeom>
          <a:noFill/>
          <a:ln>
            <a:noFill/>
          </a:ln>
        </p:spPr>
      </p:pic>
      <p:graphicFrame>
        <p:nvGraphicFramePr>
          <p:cNvPr id="673" name="Google Shape;673;p85"/>
          <p:cNvGraphicFramePr/>
          <p:nvPr/>
        </p:nvGraphicFramePr>
        <p:xfrm>
          <a:off x="543325" y="1273775"/>
          <a:ext cx="3000000" cy="3000000"/>
        </p:xfrm>
        <a:graphic>
          <a:graphicData uri="http://schemas.openxmlformats.org/drawingml/2006/table">
            <a:tbl>
              <a:tblPr firstRow="1" bandRow="1">
                <a:noFill/>
                <a:tableStyleId>{1E0709F7-C4A5-4DAA-9ECC-88EBCA296C3A}</a:tableStyleId>
              </a:tblPr>
              <a:tblGrid>
                <a:gridCol w="1484925">
                  <a:extLst>
                    <a:ext uri="{9D8B030D-6E8A-4147-A177-3AD203B41FA5}">
                      <a16:colId xmlns:a16="http://schemas.microsoft.com/office/drawing/2014/main" val="20000"/>
                    </a:ext>
                  </a:extLst>
                </a:gridCol>
                <a:gridCol w="3554775">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a:solidFill>
                            <a:schemeClr val="dk1"/>
                          </a:solidFill>
                        </a:rPr>
                        <a:t>SWEATY</a:t>
                      </a:r>
                      <a:endParaRPr sz="1800" b="1">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SELECT</a:t>
                      </a:r>
                      <a:endParaRPr sz="18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a:solidFill>
                            <a:schemeClr val="dk1"/>
                          </a:solidFill>
                        </a:rPr>
                        <a:t>FEET</a:t>
                      </a:r>
                      <a:endParaRPr sz="1800" b="1">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FROM</a:t>
                      </a:r>
                      <a:endParaRPr sz="18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WILL</a:t>
                      </a:r>
                      <a:endParaRPr sz="1800" b="1">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WHERE</a:t>
                      </a:r>
                      <a:endParaRPr sz="18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GIVE</a:t>
                      </a:r>
                      <a:endParaRPr sz="1100" b="1">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GROUP BY</a:t>
                      </a:r>
                      <a:endParaRPr sz="11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HORRIBLE</a:t>
                      </a:r>
                      <a:endParaRPr sz="1100" b="1">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HAVING</a:t>
                      </a:r>
                      <a:endParaRPr sz="1100" b="1">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b="1">
                          <a:solidFill>
                            <a:schemeClr val="dk1"/>
                          </a:solidFill>
                        </a:rPr>
                        <a:t>ODORS</a:t>
                      </a:r>
                      <a:endParaRPr sz="1100" b="1">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b="1">
                          <a:solidFill>
                            <a:schemeClr val="dk1"/>
                          </a:solidFill>
                          <a:latin typeface="Consolas"/>
                          <a:ea typeface="Consolas"/>
                          <a:cs typeface="Consolas"/>
                          <a:sym typeface="Consolas"/>
                        </a:rPr>
                        <a:t>ORDER BY</a:t>
                      </a:r>
                      <a:endParaRPr sz="1100" b="1">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7"/>
        <p:cNvGrpSpPr/>
        <p:nvPr/>
      </p:nvGrpSpPr>
      <p:grpSpPr>
        <a:xfrm>
          <a:off x="0" y="0"/>
          <a:ext cx="0" cy="0"/>
          <a:chOff x="0" y="0"/>
          <a:chExt cx="0" cy="0"/>
        </a:xfrm>
      </p:grpSpPr>
      <p:pic>
        <p:nvPicPr>
          <p:cNvPr id="678" name="Google Shape;678;p86"/>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79" name="Google Shape;679;p8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And now you’ll never forget...</a:t>
            </a:r>
            <a:endParaRPr/>
          </a:p>
        </p:txBody>
      </p:sp>
      <p:pic>
        <p:nvPicPr>
          <p:cNvPr id="680" name="Google Shape;680;p86"/>
          <p:cNvPicPr preferRelativeResize="0"/>
          <p:nvPr/>
        </p:nvPicPr>
        <p:blipFill rotWithShape="1">
          <a:blip r:embed="rId4">
            <a:alphaModFix/>
          </a:blip>
          <a:srcRect l="24218" r="24218"/>
          <a:stretch/>
        </p:blipFill>
        <p:spPr>
          <a:xfrm>
            <a:off x="5809957" y="2449538"/>
            <a:ext cx="3584700" cy="3584700"/>
          </a:xfrm>
          <a:prstGeom prst="ellipse">
            <a:avLst/>
          </a:prstGeom>
          <a:noFill/>
          <a:ln>
            <a:noFill/>
          </a:ln>
        </p:spPr>
      </p:pic>
      <p:pic>
        <p:nvPicPr>
          <p:cNvPr id="681" name="Google Shape;681;p86"/>
          <p:cNvPicPr preferRelativeResize="0"/>
          <p:nvPr/>
        </p:nvPicPr>
        <p:blipFill rotWithShape="1">
          <a:blip r:embed="rId3">
            <a:alphaModFix/>
          </a:blip>
          <a:srcRect/>
          <a:stretch/>
        </p:blipFill>
        <p:spPr>
          <a:xfrm>
            <a:off x="8467344" y="4489704"/>
            <a:ext cx="417164" cy="337195"/>
          </a:xfrm>
          <a:prstGeom prst="rect">
            <a:avLst/>
          </a:prstGeom>
          <a:noFill/>
          <a:ln>
            <a:noFill/>
          </a:ln>
        </p:spPr>
      </p:pic>
      <p:graphicFrame>
        <p:nvGraphicFramePr>
          <p:cNvPr id="682" name="Google Shape;682;p86"/>
          <p:cNvGraphicFramePr/>
          <p:nvPr/>
        </p:nvGraphicFramePr>
        <p:xfrm>
          <a:off x="215550" y="1263675"/>
          <a:ext cx="3000000" cy="3000000"/>
        </p:xfrm>
        <a:graphic>
          <a:graphicData uri="http://schemas.openxmlformats.org/drawingml/2006/table">
            <a:tbl>
              <a:tblPr firstRow="1" bandRow="1">
                <a:noFill/>
                <a:tableStyleId>{1E0709F7-C4A5-4DAA-9ECC-88EBCA296C3A}</a:tableStyleId>
              </a:tblPr>
              <a:tblGrid>
                <a:gridCol w="1582975">
                  <a:extLst>
                    <a:ext uri="{9D8B030D-6E8A-4147-A177-3AD203B41FA5}">
                      <a16:colId xmlns:a16="http://schemas.microsoft.com/office/drawing/2014/main" val="20000"/>
                    </a:ext>
                  </a:extLst>
                </a:gridCol>
                <a:gridCol w="3789550">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endParaRPr sz="1800" b="1">
                        <a:solidFill>
                          <a:schemeClr val="lt1"/>
                        </a:solidFill>
                      </a:endParaRPr>
                    </a:p>
                  </a:txBody>
                  <a:tcPr marL="91450" marR="91450" marT="45725" marB="45725" anchor="ctr">
                    <a:solidFill>
                      <a:srgbClr val="D3002D"/>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chemeClr val="dk1"/>
                          </a:solidFill>
                        </a:rPr>
                        <a:t>SWEATY</a:t>
                      </a:r>
                      <a:endParaRPr sz="1800">
                        <a:solidFill>
                          <a:schemeClr val="dk1"/>
                        </a:solidFill>
                      </a:endParaRPr>
                    </a:p>
                  </a:txBody>
                  <a:tcPr marL="91450" marR="91450" marT="45725" marB="45725" anchor="ctr">
                    <a:solidFill>
                      <a:srgbClr val="D8D8D8"/>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SELECT nameFirst, COUNT(nameFirst)</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chemeClr val="dk1"/>
                          </a:solidFill>
                        </a:rPr>
                        <a:t>FEET</a:t>
                      </a:r>
                      <a:endParaRPr sz="1800">
                        <a:solidFill>
                          <a:schemeClr val="dk1"/>
                        </a:solidFill>
                      </a:endParaRPr>
                    </a:p>
                  </a:txBody>
                  <a:tcPr marL="91450" marR="91450" marT="45725" marB="45725" anchor="ctr">
                    <a:solidFill>
                      <a:srgbClr val="F2F2F2"/>
                    </a:solidFill>
                  </a:tcPr>
                </a:tc>
                <a:tc>
                  <a:txBody>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FROM Master</a:t>
                      </a:r>
                      <a:endParaRPr sz="18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WILL</a:t>
                      </a:r>
                      <a:endParaRPr sz="1800">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WHERE birthCountry != ‘USA’</a:t>
                      </a:r>
                      <a:endParaRPr sz="18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GIVE</a:t>
                      </a:r>
                      <a:endParaRPr sz="1100">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GROUP BY nameFirst</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HORRIBLE</a:t>
                      </a:r>
                      <a:endParaRPr sz="1100">
                        <a:solidFill>
                          <a:schemeClr val="dk1"/>
                        </a:solidFill>
                      </a:endParaRPr>
                    </a:p>
                  </a:txBody>
                  <a:tcPr marL="91450" marR="91450" marT="45725" marB="45725" anchor="ctr">
                    <a:solidFill>
                      <a:srgbClr val="D8D8D8"/>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HAVING COUNT(nameFirst) &gt; 1</a:t>
                      </a:r>
                      <a:endParaRPr sz="1100">
                        <a:solidFill>
                          <a:schemeClr val="dk1"/>
                        </a:solidFill>
                        <a:latin typeface="Consolas"/>
                        <a:ea typeface="Consolas"/>
                        <a:cs typeface="Consolas"/>
                        <a:sym typeface="Consolas"/>
                      </a:endParaRPr>
                    </a:p>
                  </a:txBody>
                  <a:tcPr marL="91450" marR="91450" marT="45725" marB="45725" anchor="ctr">
                    <a:solidFill>
                      <a:srgbClr val="D8D8D8"/>
                    </a:solidFill>
                  </a:tcPr>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Clr>
                          <a:schemeClr val="dk2"/>
                        </a:buClr>
                        <a:buFont typeface="Arial"/>
                        <a:buNone/>
                      </a:pPr>
                      <a:r>
                        <a:rPr lang="en-US" sz="1800">
                          <a:solidFill>
                            <a:schemeClr val="dk1"/>
                          </a:solidFill>
                        </a:rPr>
                        <a:t>ODORS</a:t>
                      </a:r>
                      <a:endParaRPr sz="1100">
                        <a:solidFill>
                          <a:schemeClr val="dk1"/>
                        </a:solidFill>
                      </a:endParaRPr>
                    </a:p>
                  </a:txBody>
                  <a:tcPr marL="91450" marR="91450" marT="45725" marB="45725" anchor="ctr">
                    <a:solidFill>
                      <a:srgbClr val="F2F2F2"/>
                    </a:solidFill>
                  </a:tcPr>
                </a:tc>
                <a:tc>
                  <a:txBody>
                    <a:bodyPr/>
                    <a:lstStyle/>
                    <a:p>
                      <a:pPr marL="0" lvl="0" indent="0" algn="l" rtl="0">
                        <a:spcBef>
                          <a:spcPts val="0"/>
                        </a:spcBef>
                        <a:spcAft>
                          <a:spcPts val="0"/>
                        </a:spcAft>
                        <a:buClr>
                          <a:schemeClr val="dk2"/>
                        </a:buClr>
                        <a:buFont typeface="Arial"/>
                        <a:buNone/>
                      </a:pPr>
                      <a:r>
                        <a:rPr lang="en-US" sz="1800">
                          <a:solidFill>
                            <a:schemeClr val="dk1"/>
                          </a:solidFill>
                          <a:latin typeface="Consolas"/>
                          <a:ea typeface="Consolas"/>
                          <a:cs typeface="Consolas"/>
                          <a:sym typeface="Consolas"/>
                        </a:rPr>
                        <a:t>ORDER BY COUNT(nameFirst) DESC;</a:t>
                      </a:r>
                      <a:endParaRPr sz="1100">
                        <a:solidFill>
                          <a:schemeClr val="dk1"/>
                        </a:solidFill>
                        <a:latin typeface="Consolas"/>
                        <a:ea typeface="Consolas"/>
                        <a:cs typeface="Consolas"/>
                        <a:sym typeface="Consolas"/>
                      </a:endParaRPr>
                    </a:p>
                  </a:txBody>
                  <a:tcPr marL="91450" marR="91450" marT="45725" marB="45725" anchor="ctr">
                    <a:solidFill>
                      <a:srgbClr val="F2F2F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7"/>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88" name="Google Shape;688;p87"/>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89" name="Google Shape;689;p87"/>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90" name="Google Shape;690;p87"/>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lvl="0" indent="-330200" algn="l" rtl="0">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marL="457200" marR="0" lvl="0" indent="-330200" algn="l" rtl="0">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 </a:t>
            </a:r>
            <a:endParaRPr sz="1600">
              <a:solidFill>
                <a:schemeClr val="dk1"/>
              </a:solidFill>
            </a:endParaRPr>
          </a:p>
        </p:txBody>
      </p:sp>
      <p:sp>
        <p:nvSpPr>
          <p:cNvPr id="691" name="Google Shape;691;p87"/>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8"/>
          <p:cNvSpPr/>
          <p:nvPr/>
        </p:nvSpPr>
        <p:spPr>
          <a:xfrm>
            <a:off x="6489929" y="0"/>
            <a:ext cx="2654100" cy="5143500"/>
          </a:xfrm>
          <a:prstGeom prst="rect">
            <a:avLst/>
          </a:prstGeom>
          <a:solidFill>
            <a:srgbClr val="D300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97" name="Google Shape;697;p88"/>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698" name="Google Shape;698;p88"/>
          <p:cNvSpPr txBox="1"/>
          <p:nvPr/>
        </p:nvSpPr>
        <p:spPr>
          <a:xfrm>
            <a:off x="458606" y="-163398"/>
            <a:ext cx="3319500" cy="1152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rPr>
              <a:t>Drills</a:t>
            </a:r>
            <a:endParaRPr/>
          </a:p>
        </p:txBody>
      </p:sp>
      <p:sp>
        <p:nvSpPr>
          <p:cNvPr id="699" name="Google Shape;699;p88"/>
          <p:cNvSpPr txBox="1"/>
          <p:nvPr/>
        </p:nvSpPr>
        <p:spPr>
          <a:xfrm>
            <a:off x="458601" y="741775"/>
            <a:ext cx="6104400" cy="1453500"/>
          </a:xfrm>
          <a:prstGeom prst="rect">
            <a:avLst/>
          </a:prstGeom>
          <a:noFill/>
          <a:ln>
            <a:noFill/>
          </a:ln>
        </p:spPr>
        <p:txBody>
          <a:bodyPr spcFirstLastPara="1" wrap="square" lIns="91425" tIns="137150" rIns="91425" bIns="45700" anchor="t" anchorCtr="0">
            <a:noAutofit/>
          </a:bodyPr>
          <a:lstStyle/>
          <a:p>
            <a:pPr marL="0" marR="0" lvl="0" indent="0" algn="l" rtl="0">
              <a:lnSpc>
                <a:spcPct val="115000"/>
              </a:lnSpc>
              <a:spcBef>
                <a:spcPts val="750"/>
              </a:spcBef>
              <a:spcAft>
                <a:spcPts val="0"/>
              </a:spcAft>
              <a:buNone/>
            </a:pPr>
            <a:r>
              <a:rPr lang="en-US" sz="2000">
                <a:solidFill>
                  <a:schemeClr val="dk1"/>
                </a:solidFill>
              </a:rPr>
              <a:t>Using the </a:t>
            </a:r>
            <a:r>
              <a:rPr lang="en-US" sz="2000">
                <a:solidFill>
                  <a:schemeClr val="dk1"/>
                </a:solidFill>
                <a:latin typeface="Consolas"/>
                <a:ea typeface="Consolas"/>
                <a:cs typeface="Consolas"/>
                <a:sym typeface="Consolas"/>
              </a:rPr>
              <a:t>Teams </a:t>
            </a:r>
            <a:r>
              <a:rPr lang="en-US" sz="2000">
                <a:solidFill>
                  <a:schemeClr val="dk1"/>
                </a:solidFill>
              </a:rPr>
              <a:t>table:</a:t>
            </a:r>
            <a:endParaRPr sz="2000">
              <a:solidFill>
                <a:schemeClr val="dk1"/>
              </a:solidFill>
            </a:endParaRPr>
          </a:p>
          <a:p>
            <a:pPr marL="457200" lvl="0" indent="-330200" algn="l" rtl="0">
              <a:lnSpc>
                <a:spcPct val="115000"/>
              </a:lnSpc>
              <a:spcBef>
                <a:spcPts val="750"/>
              </a:spcBef>
              <a:spcAft>
                <a:spcPts val="0"/>
              </a:spcAft>
              <a:buClr>
                <a:schemeClr val="dk1"/>
              </a:buClr>
              <a:buSzPts val="1600"/>
              <a:buAutoNum type="arabicPeriod"/>
            </a:pPr>
            <a:r>
              <a:rPr lang="en-US" sz="1600">
                <a:solidFill>
                  <a:schemeClr val="dk1"/>
                </a:solidFill>
              </a:rPr>
              <a:t>Find the maximum number of home runs hit by a team for each year since 1980. Include only those years where fewer than 200 home runs were hit by any team. Sort the results from high to low.</a:t>
            </a: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US" sz="1600">
                <a:solidFill>
                  <a:schemeClr val="dk1"/>
                </a:solidFill>
              </a:rPr>
              <a:t>For NL teams that won the World Series that year, what was the maximum number of games won? Include only those teams that won at least 100 games for one of those years. Sort the results from high to low. </a:t>
            </a:r>
            <a:endParaRPr sz="2000">
              <a:solidFill>
                <a:schemeClr val="dk1"/>
              </a:solidFill>
            </a:endParaRPr>
          </a:p>
          <a:p>
            <a:pPr marL="0" marR="0" lvl="0" indent="0" algn="l" rtl="0">
              <a:lnSpc>
                <a:spcPct val="115000"/>
              </a:lnSpc>
              <a:spcBef>
                <a:spcPts val="750"/>
              </a:spcBef>
              <a:spcAft>
                <a:spcPts val="0"/>
              </a:spcAft>
              <a:buNone/>
            </a:pPr>
            <a:r>
              <a:rPr lang="en-US" sz="2000">
                <a:solidFill>
                  <a:schemeClr val="dk1"/>
                </a:solidFill>
              </a:rPr>
              <a:t>Solutions: </a:t>
            </a:r>
            <a:r>
              <a:rPr lang="en-US" sz="2000">
                <a:solidFill>
                  <a:schemeClr val="dk1"/>
                </a:solidFill>
                <a:latin typeface="Consolas"/>
                <a:ea typeface="Consolas"/>
                <a:cs typeface="Consolas"/>
                <a:sym typeface="Consolas"/>
              </a:rPr>
              <a:t>sql-all-statements-in-one-drill.sql</a:t>
            </a:r>
            <a:endParaRPr sz="2000">
              <a:solidFill>
                <a:schemeClr val="dk1"/>
              </a:solidFill>
              <a:latin typeface="Consolas"/>
              <a:ea typeface="Consolas"/>
              <a:cs typeface="Consolas"/>
              <a:sym typeface="Consolas"/>
            </a:endParaRPr>
          </a:p>
        </p:txBody>
      </p:sp>
      <p:sp>
        <p:nvSpPr>
          <p:cNvPr id="700" name="Google Shape;700;p88"/>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p:nvPr/>
        </p:nvSpPr>
        <p:spPr>
          <a:xfrm>
            <a:off x="8412750" y="4408350"/>
            <a:ext cx="557100" cy="47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6" name="Google Shape;706;p89"/>
          <p:cNvPicPr preferRelativeResize="0"/>
          <p:nvPr/>
        </p:nvPicPr>
        <p:blipFill rotWithShape="1">
          <a:blip r:embed="rId3">
            <a:alphaModFix/>
          </a:blip>
          <a:srcRect/>
          <a:stretch/>
        </p:blipFill>
        <p:spPr>
          <a:xfrm>
            <a:off x="530225" y="517524"/>
            <a:ext cx="3023005" cy="568325"/>
          </a:xfrm>
          <a:prstGeom prst="rect">
            <a:avLst/>
          </a:prstGeom>
          <a:noFill/>
          <a:ln>
            <a:noFill/>
          </a:ln>
        </p:spPr>
      </p:pic>
      <p:pic>
        <p:nvPicPr>
          <p:cNvPr id="707" name="Google Shape;707;p89"/>
          <p:cNvPicPr preferRelativeResize="0"/>
          <p:nvPr/>
        </p:nvPicPr>
        <p:blipFill rotWithShape="1">
          <a:blip r:embed="rId4">
            <a:alphaModFix/>
          </a:blip>
          <a:srcRect r="8742" b="19061"/>
          <a:stretch/>
        </p:blipFill>
        <p:spPr>
          <a:xfrm>
            <a:off x="3893169" y="1324620"/>
            <a:ext cx="5250830" cy="3818879"/>
          </a:xfrm>
          <a:prstGeom prst="rect">
            <a:avLst/>
          </a:prstGeom>
          <a:noFill/>
          <a:ln>
            <a:noFill/>
          </a:ln>
        </p:spPr>
      </p:pic>
      <p:sp>
        <p:nvSpPr>
          <p:cNvPr id="708" name="Google Shape;708;p89"/>
          <p:cNvSpPr txBox="1"/>
          <p:nvPr/>
        </p:nvSpPr>
        <p:spPr>
          <a:xfrm>
            <a:off x="514703" y="1183746"/>
            <a:ext cx="4540800" cy="9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800"/>
              <a:buFont typeface="Arial"/>
              <a:buNone/>
            </a:pPr>
            <a:r>
              <a:rPr lang="en-US" sz="1800">
                <a:solidFill>
                  <a:srgbClr val="6C6C6C"/>
                </a:solidFill>
              </a:rPr>
              <a:t>SQL-Powered Excel</a:t>
            </a:r>
            <a:endParaRPr/>
          </a:p>
        </p:txBody>
      </p:sp>
      <p:sp>
        <p:nvSpPr>
          <p:cNvPr id="709" name="Google Shape;709;p89"/>
          <p:cNvSpPr txBox="1"/>
          <p:nvPr/>
        </p:nvSpPr>
        <p:spPr>
          <a:xfrm>
            <a:off x="514703" y="4512235"/>
            <a:ext cx="3264000" cy="28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6C6C"/>
              </a:buClr>
              <a:buSzPts val="1200"/>
              <a:buFont typeface="Arial"/>
              <a:buNone/>
            </a:pPr>
            <a:r>
              <a:rPr lang="en-US" sz="1200" b="0" i="0" u="none" strike="noStrike" cap="none">
                <a:solidFill>
                  <a:srgbClr val="6C6C6C"/>
                </a:solidFill>
                <a:latin typeface="Arial"/>
                <a:ea typeface="Arial"/>
                <a:cs typeface="Arial"/>
                <a:sym typeface="Arial"/>
              </a:rPr>
              <a:t>Month/Year</a:t>
            </a:r>
            <a:endParaRPr/>
          </a:p>
        </p:txBody>
      </p:sp>
      <p:sp>
        <p:nvSpPr>
          <p:cNvPr id="710" name="Google Shape;710;p89"/>
          <p:cNvSpPr/>
          <p:nvPr/>
        </p:nvSpPr>
        <p:spPr>
          <a:xfrm>
            <a:off x="224000" y="163700"/>
            <a:ext cx="1869600" cy="21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0"/>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0"/>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From </a:t>
            </a:r>
            <a:r>
              <a:rPr lang="en-US" sz="4000" b="1">
                <a:solidFill>
                  <a:srgbClr val="FFFFFF"/>
                </a:solidFill>
                <a:latin typeface="Consolas"/>
                <a:ea typeface="Consolas"/>
                <a:cs typeface="Consolas"/>
                <a:sym typeface="Consolas"/>
              </a:rPr>
              <a:t>VLOOKUP()</a:t>
            </a:r>
            <a:r>
              <a:rPr lang="en-US" sz="4000" b="1">
                <a:solidFill>
                  <a:srgbClr val="FFFFFF"/>
                </a:solidFill>
              </a:rPr>
              <a:t> to SQL </a:t>
            </a:r>
            <a:r>
              <a:rPr lang="en-US" sz="4000" b="1">
                <a:solidFill>
                  <a:srgbClr val="FFFFFF"/>
                </a:solidFill>
                <a:latin typeface="Consolas"/>
                <a:ea typeface="Consolas"/>
                <a:cs typeface="Consolas"/>
                <a:sym typeface="Consolas"/>
              </a:rPr>
              <a:t>JOIN</a:t>
            </a:r>
            <a:endParaRPr sz="4000" b="1">
              <a:solidFill>
                <a:srgbClr val="FFFFFF"/>
              </a:solidFill>
            </a:endParaRPr>
          </a:p>
        </p:txBody>
      </p:sp>
      <p:sp>
        <p:nvSpPr>
          <p:cNvPr id="717" name="Google Shape;717;p90"/>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1"/>
          <p:cNvSpPr txBox="1"/>
          <p:nvPr/>
        </p:nvSpPr>
        <p:spPr>
          <a:xfrm>
            <a:off x="284324" y="2661700"/>
            <a:ext cx="37980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How do we get information from more than one table at a time?</a:t>
            </a:r>
            <a:endParaRPr sz="2600" b="1"/>
          </a:p>
          <a:p>
            <a:pPr marL="0" marR="0" lvl="0" indent="0" algn="l" rtl="0">
              <a:lnSpc>
                <a:spcPct val="90000"/>
              </a:lnSpc>
              <a:spcBef>
                <a:spcPts val="0"/>
              </a:spcBef>
              <a:spcAft>
                <a:spcPts val="0"/>
              </a:spcAft>
              <a:buClr>
                <a:srgbClr val="000000"/>
              </a:buClr>
              <a:buSzPts val="4000"/>
              <a:buFont typeface="Arial"/>
              <a:buNone/>
            </a:pPr>
            <a:endParaRPr sz="2600" b="1"/>
          </a:p>
          <a:p>
            <a:pPr marL="0" marR="0" lvl="0" indent="0" algn="l" rtl="0">
              <a:lnSpc>
                <a:spcPct val="90000"/>
              </a:lnSpc>
              <a:spcBef>
                <a:spcPts val="0"/>
              </a:spcBef>
              <a:spcAft>
                <a:spcPts val="0"/>
              </a:spcAft>
              <a:buClr>
                <a:srgbClr val="000000"/>
              </a:buClr>
              <a:buSzPts val="4000"/>
              <a:buFont typeface="Arial"/>
              <a:buNone/>
            </a:pPr>
            <a:r>
              <a:rPr lang="en-US" sz="2600" b="1" i="1"/>
              <a:t>What makes a relational database, relational?</a:t>
            </a:r>
            <a:endParaRPr sz="2600" b="1" i="1"/>
          </a:p>
        </p:txBody>
      </p:sp>
      <p:sp>
        <p:nvSpPr>
          <p:cNvPr id="723" name="Google Shape;723;p91"/>
          <p:cNvSpPr txBox="1"/>
          <p:nvPr/>
        </p:nvSpPr>
        <p:spPr>
          <a:xfrm>
            <a:off x="326774" y="29098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pic>
        <p:nvPicPr>
          <p:cNvPr id="724" name="Google Shape;724;p91"/>
          <p:cNvPicPr preferRelativeResize="0"/>
          <p:nvPr/>
        </p:nvPicPr>
        <p:blipFill>
          <a:blip r:embed="rId3">
            <a:alphaModFix/>
          </a:blip>
          <a:stretch>
            <a:fillRect/>
          </a:stretch>
        </p:blipFill>
        <p:spPr>
          <a:xfrm>
            <a:off x="5067275" y="809140"/>
            <a:ext cx="3077875" cy="3101310"/>
          </a:xfrm>
          <a:prstGeom prst="rect">
            <a:avLst/>
          </a:prstGeom>
          <a:noFill/>
          <a:ln>
            <a:noFill/>
          </a:ln>
        </p:spPr>
      </p:pic>
      <p:sp>
        <p:nvSpPr>
          <p:cNvPr id="725" name="Google Shape;725;p91"/>
          <p:cNvSpPr txBox="1"/>
          <p:nvPr/>
        </p:nvSpPr>
        <p:spPr>
          <a:xfrm>
            <a:off x="5067275" y="3910450"/>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https://dev.to/helenanders26/sql-series-all-about-sql-joins-15ol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p:nvPr/>
        </p:nvSpPr>
        <p:spPr>
          <a:xfrm>
            <a:off x="0" y="-8900"/>
            <a:ext cx="9144000" cy="5143500"/>
          </a:xfrm>
          <a:prstGeom prst="rect">
            <a:avLst/>
          </a:prstGeom>
          <a:solidFill>
            <a:srgbClr val="D3002D"/>
          </a:solidFill>
          <a:ln w="9525" cap="flat" cmpd="sng">
            <a:solidFill>
              <a:srgbClr val="D300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p:nvPr/>
        </p:nvSpPr>
        <p:spPr>
          <a:xfrm>
            <a:off x="557756" y="1149437"/>
            <a:ext cx="7145100" cy="11523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None/>
            </a:pPr>
            <a:r>
              <a:rPr lang="en-US" sz="4000" b="1">
                <a:solidFill>
                  <a:srgbClr val="FFFFFF"/>
                </a:solidFill>
              </a:rPr>
              <a:t>Excel and SQL for Business Analytics</a:t>
            </a:r>
            <a:endParaRPr sz="4000" b="1">
              <a:solidFill>
                <a:srgbClr val="FFFFFF"/>
              </a:solidFill>
            </a:endParaRPr>
          </a:p>
        </p:txBody>
      </p:sp>
      <p:sp>
        <p:nvSpPr>
          <p:cNvPr id="72" name="Google Shape;72;p11"/>
          <p:cNvSpPr txBox="1"/>
          <p:nvPr/>
        </p:nvSpPr>
        <p:spPr>
          <a:xfrm>
            <a:off x="557756" y="2301589"/>
            <a:ext cx="7145100" cy="1453500"/>
          </a:xfrm>
          <a:prstGeom prst="rect">
            <a:avLst/>
          </a:prstGeom>
          <a:noFill/>
          <a:ln>
            <a:noFill/>
          </a:ln>
        </p:spPr>
        <p:txBody>
          <a:bodyPr spcFirstLastPara="1" wrap="square" lIns="0" tIns="45700" rIns="91425" bIns="45700" anchor="t" anchorCtr="0">
            <a:noAutofit/>
          </a:bodyPr>
          <a:lstStyle/>
          <a:p>
            <a:pPr marL="0" lvl="0" indent="0" algn="l" rtl="0">
              <a:spcBef>
                <a:spcPts val="480"/>
              </a:spcBef>
              <a:spcAft>
                <a:spcPts val="0"/>
              </a:spcAft>
              <a:buNone/>
            </a:pPr>
            <a:r>
              <a:rPr lang="en-US" sz="2400">
                <a:solidFill>
                  <a:srgbClr val="FFFFFF"/>
                </a:solidFill>
              </a:rPr>
              <a:t>What is a database and when would you use it?</a:t>
            </a:r>
            <a:endParaRPr sz="2400">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p92"/>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31" name="Google Shape;731;p92"/>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p:txBody>
      </p:sp>
      <p:sp>
        <p:nvSpPr>
          <p:cNvPr id="732" name="Google Shape;732;p92"/>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33" name="Google Shape;733;p92"/>
          <p:cNvPicPr preferRelativeResize="0"/>
          <p:nvPr/>
        </p:nvPicPr>
        <p:blipFill rotWithShape="1">
          <a:blip r:embed="rId5">
            <a:alphaModFix/>
          </a:blip>
          <a:srcRect/>
          <a:stretch/>
        </p:blipFill>
        <p:spPr>
          <a:xfrm>
            <a:off x="5809957" y="2449538"/>
            <a:ext cx="3584700" cy="3584700"/>
          </a:xfrm>
          <a:prstGeom prst="ellipse">
            <a:avLst/>
          </a:prstGeom>
          <a:noFill/>
          <a:ln>
            <a:noFill/>
          </a:ln>
        </p:spPr>
      </p:pic>
      <p:pic>
        <p:nvPicPr>
          <p:cNvPr id="734" name="Google Shape;734;p92"/>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8"/>
        <p:cNvGrpSpPr/>
        <p:nvPr/>
      </p:nvGrpSpPr>
      <p:grpSpPr>
        <a:xfrm>
          <a:off x="0" y="0"/>
          <a:ext cx="0" cy="0"/>
          <a:chOff x="0" y="0"/>
          <a:chExt cx="0" cy="0"/>
        </a:xfrm>
      </p:grpSpPr>
      <p:pic>
        <p:nvPicPr>
          <p:cNvPr id="739" name="Google Shape;739;p93"/>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40" name="Google Shape;740;p93"/>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Including relational databases &amp; SQL!</a:t>
            </a:r>
            <a:endParaRPr sz="2200" b="1">
              <a:solidFill>
                <a:srgbClr val="595959"/>
              </a:solidFill>
            </a:endParaRPr>
          </a:p>
        </p:txBody>
      </p:sp>
      <p:sp>
        <p:nvSpPr>
          <p:cNvPr id="741" name="Google Shape;741;p93"/>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42" name="Google Shape;742;p93"/>
          <p:cNvPicPr preferRelativeResize="0"/>
          <p:nvPr/>
        </p:nvPicPr>
        <p:blipFill rotWithShape="1">
          <a:blip r:embed="rId5">
            <a:alphaModFix/>
          </a:blip>
          <a:srcRect/>
          <a:stretch/>
        </p:blipFill>
        <p:spPr>
          <a:xfrm>
            <a:off x="5809957" y="2449538"/>
            <a:ext cx="3584700" cy="3584700"/>
          </a:xfrm>
          <a:prstGeom prst="ellipse">
            <a:avLst/>
          </a:prstGeom>
          <a:noFill/>
          <a:ln>
            <a:noFill/>
          </a:ln>
        </p:spPr>
      </p:pic>
      <p:pic>
        <p:nvPicPr>
          <p:cNvPr id="743" name="Google Shape;743;p93"/>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7"/>
        <p:cNvGrpSpPr/>
        <p:nvPr/>
      </p:nvGrpSpPr>
      <p:grpSpPr>
        <a:xfrm>
          <a:off x="0" y="0"/>
          <a:ext cx="0" cy="0"/>
          <a:chOff x="0" y="0"/>
          <a:chExt cx="0" cy="0"/>
        </a:xfrm>
      </p:grpSpPr>
      <p:pic>
        <p:nvPicPr>
          <p:cNvPr id="748" name="Google Shape;748;p94"/>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49" name="Google Shape;749;p94"/>
          <p:cNvSpPr txBox="1"/>
          <p:nvPr/>
        </p:nvSpPr>
        <p:spPr>
          <a:xfrm>
            <a:off x="398625" y="1173700"/>
            <a:ext cx="5508900" cy="3655800"/>
          </a:xfrm>
          <a:prstGeom prst="rect">
            <a:avLst/>
          </a:prstGeom>
          <a:noFill/>
          <a:ln>
            <a:noFill/>
          </a:ln>
        </p:spPr>
        <p:txBody>
          <a:bodyPr spcFirstLastPara="1" wrap="square" lIns="0" tIns="0" rIns="0" bIns="0" anchor="t" anchorCtr="0">
            <a:noAutofit/>
          </a:bodyPr>
          <a:lstStyle/>
          <a:p>
            <a:pPr marL="274320" marR="0" lvl="0" indent="-276860" algn="l" rtl="0">
              <a:lnSpc>
                <a:spcPct val="100000"/>
              </a:lnSpc>
              <a:spcBef>
                <a:spcPts val="0"/>
              </a:spcBef>
              <a:spcAft>
                <a:spcPts val="0"/>
              </a:spcAft>
              <a:buClr>
                <a:srgbClr val="D3002D"/>
              </a:buClr>
              <a:buSzPts val="2200"/>
              <a:buFont typeface="Arial"/>
              <a:buChar char="•"/>
            </a:pPr>
            <a:r>
              <a:rPr lang="en-US" sz="2200">
                <a:solidFill>
                  <a:srgbClr val="595959"/>
                </a:solidFill>
              </a:rPr>
              <a:t>From </a:t>
            </a:r>
            <a:r>
              <a:rPr lang="en-US" sz="2200" u="sng">
                <a:solidFill>
                  <a:schemeClr val="hlink"/>
                </a:solidFill>
                <a:hlinkClick r:id="rId4"/>
              </a:rPr>
              <a:t>Office Support</a:t>
            </a:r>
            <a:r>
              <a:rPr lang="en-US" sz="2200">
                <a:solidFill>
                  <a:srgbClr val="595959"/>
                </a:solidFill>
              </a:rPr>
              <a:t>: “Power Query enhances self-service business intelligence (BI) for Excel with an intuitive and consistent experience for discovering, combining, and refining data across a wide variety of sources including relational, structured and semi-structured, OData, Web, Hadoop, and more.”</a:t>
            </a:r>
            <a:endParaRPr sz="2200">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Including relational databases &amp; SQL!</a:t>
            </a:r>
            <a:endParaRPr sz="2200" b="1">
              <a:solidFill>
                <a:srgbClr val="595959"/>
              </a:solidFill>
            </a:endParaRPr>
          </a:p>
          <a:p>
            <a:pPr marL="914400" marR="0" lvl="1" indent="-368300" algn="l" rtl="0">
              <a:lnSpc>
                <a:spcPct val="100000"/>
              </a:lnSpc>
              <a:spcBef>
                <a:spcPts val="0"/>
              </a:spcBef>
              <a:spcAft>
                <a:spcPts val="0"/>
              </a:spcAft>
              <a:buClr>
                <a:srgbClr val="595959"/>
              </a:buClr>
              <a:buSzPts val="2200"/>
              <a:buChar char="•"/>
            </a:pPr>
            <a:r>
              <a:rPr lang="en-US" sz="2200" b="1">
                <a:solidFill>
                  <a:srgbClr val="595959"/>
                </a:solidFill>
              </a:rPr>
              <a:t>But not yet for Mac … stay tuned!</a:t>
            </a:r>
            <a:endParaRPr sz="2200" b="1">
              <a:solidFill>
                <a:srgbClr val="595959"/>
              </a:solidFill>
            </a:endParaRPr>
          </a:p>
        </p:txBody>
      </p:sp>
      <p:sp>
        <p:nvSpPr>
          <p:cNvPr id="750" name="Google Shape;750;p94"/>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a:t>Shout-out to Power Query!</a:t>
            </a:r>
            <a:endParaRPr/>
          </a:p>
        </p:txBody>
      </p:sp>
      <p:pic>
        <p:nvPicPr>
          <p:cNvPr id="751" name="Google Shape;751;p94"/>
          <p:cNvPicPr preferRelativeResize="0"/>
          <p:nvPr/>
        </p:nvPicPr>
        <p:blipFill rotWithShape="1">
          <a:blip r:embed="rId5">
            <a:alphaModFix/>
          </a:blip>
          <a:srcRect l="16679" r="16679"/>
          <a:stretch/>
        </p:blipFill>
        <p:spPr>
          <a:xfrm>
            <a:off x="5809957" y="2449538"/>
            <a:ext cx="3584700" cy="3584700"/>
          </a:xfrm>
          <a:prstGeom prst="ellipse">
            <a:avLst/>
          </a:prstGeom>
          <a:noFill/>
          <a:ln>
            <a:noFill/>
          </a:ln>
        </p:spPr>
      </p:pic>
      <p:pic>
        <p:nvPicPr>
          <p:cNvPr id="752" name="Google Shape;752;p94"/>
          <p:cNvPicPr preferRelativeResize="0"/>
          <p:nvPr/>
        </p:nvPicPr>
        <p:blipFill rotWithShape="1">
          <a:blip r:embed="rId3">
            <a:alphaModFix/>
          </a:blip>
          <a:srcRect/>
          <a:stretch/>
        </p:blipFill>
        <p:spPr>
          <a:xfrm>
            <a:off x="8467344" y="4489704"/>
            <a:ext cx="417164" cy="33719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5"/>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FROM </a:t>
            </a:r>
            <a:r>
              <a:rPr lang="en-US" sz="3600" b="1">
                <a:solidFill>
                  <a:schemeClr val="dk2"/>
                </a:solidFill>
                <a:latin typeface="Consolas"/>
                <a:ea typeface="Consolas"/>
                <a:cs typeface="Consolas"/>
                <a:sym typeface="Consolas"/>
              </a:rPr>
              <a:t>VLOOKUP()</a:t>
            </a:r>
            <a:r>
              <a:rPr lang="en-US" sz="3600" b="1">
                <a:solidFill>
                  <a:schemeClr val="dk2"/>
                </a:solidFill>
              </a:rPr>
              <a:t> Duct Tape to </a:t>
            </a:r>
            <a:r>
              <a:rPr lang="en-US" sz="3600" b="1">
                <a:solidFill>
                  <a:schemeClr val="dk2"/>
                </a:solidFill>
                <a:latin typeface="Consolas"/>
                <a:ea typeface="Consolas"/>
                <a:cs typeface="Consolas"/>
                <a:sym typeface="Consolas"/>
              </a:rPr>
              <a:t>JOIN </a:t>
            </a:r>
            <a:r>
              <a:rPr lang="en-US" sz="3600" b="1">
                <a:solidFill>
                  <a:schemeClr val="dk2"/>
                </a:solidFill>
              </a:rPr>
              <a:t>Blowtorch</a:t>
            </a:r>
            <a:endParaRPr/>
          </a:p>
        </p:txBody>
      </p:sp>
      <p:pic>
        <p:nvPicPr>
          <p:cNvPr id="758" name="Google Shape;758;p95"/>
          <p:cNvPicPr preferRelativeResize="0"/>
          <p:nvPr/>
        </p:nvPicPr>
        <p:blipFill>
          <a:blip r:embed="rId3">
            <a:alphaModFix/>
          </a:blip>
          <a:stretch>
            <a:fillRect/>
          </a:stretch>
        </p:blipFill>
        <p:spPr>
          <a:xfrm>
            <a:off x="398625" y="1678812"/>
            <a:ext cx="3598448" cy="3159887"/>
          </a:xfrm>
          <a:prstGeom prst="rect">
            <a:avLst/>
          </a:prstGeom>
          <a:noFill/>
          <a:ln>
            <a:noFill/>
          </a:ln>
        </p:spPr>
      </p:pic>
      <p:pic>
        <p:nvPicPr>
          <p:cNvPr id="759" name="Google Shape;759;p95"/>
          <p:cNvPicPr preferRelativeResize="0"/>
          <p:nvPr/>
        </p:nvPicPr>
        <p:blipFill>
          <a:blip r:embed="rId4">
            <a:alphaModFix/>
          </a:blip>
          <a:stretch>
            <a:fillRect/>
          </a:stretch>
        </p:blipFill>
        <p:spPr>
          <a:xfrm>
            <a:off x="4417447" y="1780037"/>
            <a:ext cx="4437827" cy="29574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6"/>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000"/>
              <a:buFont typeface="Arial"/>
              <a:buNone/>
            </a:pPr>
            <a:r>
              <a:rPr lang="en-US" sz="2600" b="1"/>
              <a:t>Demo: </a:t>
            </a:r>
            <a:r>
              <a:rPr lang="en-US" sz="2600" b="1">
                <a:latin typeface="Consolas"/>
                <a:ea typeface="Consolas"/>
                <a:cs typeface="Consolas"/>
                <a:sym typeface="Consolas"/>
              </a:rPr>
              <a:t>vlookup-vs-join.xlsx</a:t>
            </a:r>
            <a:endParaRPr sz="2600" b="1" i="0" u="none" strike="noStrike" cap="none">
              <a:solidFill>
                <a:srgbClr val="000000"/>
              </a:solidFill>
              <a:latin typeface="Consolas"/>
              <a:ea typeface="Consolas"/>
              <a:cs typeface="Consolas"/>
              <a:sym typeface="Consolas"/>
            </a:endParaRPr>
          </a:p>
        </p:txBody>
      </p:sp>
      <p:sp>
        <p:nvSpPr>
          <p:cNvPr id="765" name="Google Shape;765;p96"/>
          <p:cNvSpPr txBox="1"/>
          <p:nvPr/>
        </p:nvSpPr>
        <p:spPr>
          <a:xfrm>
            <a:off x="398624" y="1091400"/>
            <a:ext cx="3941700" cy="427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D3002D"/>
              </a:buClr>
              <a:buSzPts val="2600"/>
              <a:buFont typeface="Arial"/>
              <a:buNone/>
            </a:pPr>
            <a:endParaRPr sz="2600" b="1" i="0" u="none" strike="noStrike" cap="none">
              <a:solidFill>
                <a:srgbClr val="59595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7"/>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Putting the relationships into relational databases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pic>
        <p:nvPicPr>
          <p:cNvPr id="775" name="Google Shape;775;p98"/>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76" name="Google Shape;776;p98"/>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4000" b="1">
                <a:solidFill>
                  <a:schemeClr val="dk2"/>
                </a:solidFill>
              </a:rPr>
              <a:t>Key-Lookup</a:t>
            </a:r>
            <a:endParaRPr sz="4000"/>
          </a:p>
        </p:txBody>
      </p:sp>
      <p:pic>
        <p:nvPicPr>
          <p:cNvPr id="777" name="Google Shape;777;p98"/>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778" name="Google Shape;778;p98"/>
          <p:cNvPicPr preferRelativeResize="0"/>
          <p:nvPr/>
        </p:nvPicPr>
        <p:blipFill>
          <a:blip r:embed="rId4">
            <a:alphaModFix/>
          </a:blip>
          <a:stretch>
            <a:fillRect/>
          </a:stretch>
        </p:blipFill>
        <p:spPr>
          <a:xfrm>
            <a:off x="5743100" y="3230495"/>
            <a:ext cx="3400899" cy="1913000"/>
          </a:xfrm>
          <a:prstGeom prst="rect">
            <a:avLst/>
          </a:prstGeom>
          <a:noFill/>
          <a:ln>
            <a:noFill/>
          </a:ln>
        </p:spPr>
      </p:pic>
      <p:sp>
        <p:nvSpPr>
          <p:cNvPr id="779" name="Google Shape;779;p98"/>
          <p:cNvSpPr txBox="1"/>
          <p:nvPr/>
        </p:nvSpPr>
        <p:spPr>
          <a:xfrm>
            <a:off x="342875" y="1025425"/>
            <a:ext cx="4364400" cy="292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Primary key:  </a:t>
            </a:r>
            <a:r>
              <a:rPr lang="en-US" sz="1800"/>
              <a:t>Unique, unchanging identifier</a:t>
            </a:r>
            <a:endParaRPr sz="1800"/>
          </a:p>
          <a:p>
            <a:pPr marL="457200" lvl="0" indent="-342900" algn="l" rtl="0">
              <a:spcBef>
                <a:spcPts val="0"/>
              </a:spcBef>
              <a:spcAft>
                <a:spcPts val="0"/>
              </a:spcAft>
              <a:buSzPts val="1800"/>
              <a:buChar char="●"/>
            </a:pPr>
            <a:r>
              <a:rPr lang="en-US" sz="1800" b="1"/>
              <a:t>Foreign key: </a:t>
            </a:r>
            <a:r>
              <a:rPr lang="en-US" sz="1800"/>
              <a:t>References the primary key of another table</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9">
                                            <p:txEl>
                                              <p:pRg st="0" end="0"/>
                                            </p:txEl>
                                          </p:spTgt>
                                        </p:tgtEl>
                                        <p:attrNameLst>
                                          <p:attrName>style.visibility</p:attrName>
                                        </p:attrNameLst>
                                      </p:cBhvr>
                                      <p:to>
                                        <p:strVal val="visible"/>
                                      </p:to>
                                    </p:set>
                                    <p:animEffect transition="in" filter="fade">
                                      <p:cBhvr>
                                        <p:cTn id="7" dur="1000"/>
                                        <p:tgtEl>
                                          <p:spTgt spid="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xEl>
                                              <p:pRg st="1" end="1"/>
                                            </p:txEl>
                                          </p:spTgt>
                                        </p:tgtEl>
                                        <p:attrNameLst>
                                          <p:attrName>style.visibility</p:attrName>
                                        </p:attrNameLst>
                                      </p:cBhvr>
                                      <p:to>
                                        <p:strVal val="visible"/>
                                      </p:to>
                                    </p:set>
                                    <p:animEffect transition="in" filter="fade">
                                      <p:cBhvr>
                                        <p:cTn id="12" dur="1000"/>
                                        <p:tgtEl>
                                          <p:spTgt spid="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9"/>
          <p:cNvSpPr txBox="1"/>
          <p:nvPr/>
        </p:nvSpPr>
        <p:spPr>
          <a:xfrm>
            <a:off x="398625" y="438912"/>
            <a:ext cx="8190600" cy="1239900"/>
          </a:xfrm>
          <a:prstGeom prst="rect">
            <a:avLst/>
          </a:prstGeom>
          <a:noFill/>
          <a:ln>
            <a:noFill/>
          </a:ln>
        </p:spPr>
        <p:txBody>
          <a:bodyPr spcFirstLastPara="1" wrap="square" lIns="0" tIns="45700" rIns="91425" bIns="4570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3600" b="1">
                <a:solidFill>
                  <a:schemeClr val="dk2"/>
                </a:solidFill>
              </a:rPr>
              <a:t>If you’ve ever been asked for an ID number...</a:t>
            </a:r>
            <a:endParaRPr/>
          </a:p>
        </p:txBody>
      </p:sp>
      <p:pic>
        <p:nvPicPr>
          <p:cNvPr id="785" name="Google Shape;785;p99"/>
          <p:cNvPicPr preferRelativeResize="0"/>
          <p:nvPr/>
        </p:nvPicPr>
        <p:blipFill>
          <a:blip r:embed="rId3">
            <a:alphaModFix/>
          </a:blip>
          <a:stretch>
            <a:fillRect/>
          </a:stretch>
        </p:blipFill>
        <p:spPr>
          <a:xfrm>
            <a:off x="4246400" y="1270112"/>
            <a:ext cx="4777154" cy="3159889"/>
          </a:xfrm>
          <a:prstGeom prst="rect">
            <a:avLst/>
          </a:prstGeom>
          <a:noFill/>
          <a:ln>
            <a:noFill/>
          </a:ln>
        </p:spPr>
      </p:pic>
      <p:sp>
        <p:nvSpPr>
          <p:cNvPr id="786" name="Google Shape;786;p99"/>
          <p:cNvSpPr txBox="1"/>
          <p:nvPr/>
        </p:nvSpPr>
        <p:spPr>
          <a:xfrm>
            <a:off x="550725" y="1839200"/>
            <a:ext cx="3615900" cy="19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i="1"/>
              <a:t>...You’ve been asked for your primary key!</a:t>
            </a:r>
            <a:endParaRPr sz="1800" i="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0"/>
        <p:cNvGrpSpPr/>
        <p:nvPr/>
      </p:nvGrpSpPr>
      <p:grpSpPr>
        <a:xfrm>
          <a:off x="0" y="0"/>
          <a:ext cx="0" cy="0"/>
          <a:chOff x="0" y="0"/>
          <a:chExt cx="0" cy="0"/>
        </a:xfrm>
      </p:grpSpPr>
      <p:pic>
        <p:nvPicPr>
          <p:cNvPr id="791" name="Google Shape;791;p100"/>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792" name="Google Shape;792;p100"/>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One-to-one relationship, William Charles Schneider excluded</a:t>
            </a:r>
            <a:endParaRPr/>
          </a:p>
        </p:txBody>
      </p:sp>
      <p:pic>
        <p:nvPicPr>
          <p:cNvPr id="793" name="Google Shape;793;p100"/>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794" name="Google Shape;794;p100"/>
          <p:cNvPicPr preferRelativeResize="0"/>
          <p:nvPr/>
        </p:nvPicPr>
        <p:blipFill>
          <a:blip r:embed="rId4">
            <a:alphaModFix/>
          </a:blip>
          <a:stretch>
            <a:fillRect/>
          </a:stretch>
        </p:blipFill>
        <p:spPr>
          <a:xfrm>
            <a:off x="1205275" y="1115840"/>
            <a:ext cx="7162919" cy="38132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8"/>
        <p:cNvGrpSpPr/>
        <p:nvPr/>
      </p:nvGrpSpPr>
      <p:grpSpPr>
        <a:xfrm>
          <a:off x="0" y="0"/>
          <a:ext cx="0" cy="0"/>
          <a:chOff x="0" y="0"/>
          <a:chExt cx="0" cy="0"/>
        </a:xfrm>
      </p:grpSpPr>
      <p:pic>
        <p:nvPicPr>
          <p:cNvPr id="799" name="Google Shape;799;p101"/>
          <p:cNvPicPr preferRelativeResize="0"/>
          <p:nvPr/>
        </p:nvPicPr>
        <p:blipFill rotWithShape="1">
          <a:blip r:embed="rId3">
            <a:alphaModFix/>
          </a:blip>
          <a:srcRect/>
          <a:stretch/>
        </p:blipFill>
        <p:spPr>
          <a:xfrm>
            <a:off x="8464122" y="4493182"/>
            <a:ext cx="417164" cy="337195"/>
          </a:xfrm>
          <a:prstGeom prst="rect">
            <a:avLst/>
          </a:prstGeom>
          <a:noFill/>
          <a:ln>
            <a:noFill/>
          </a:ln>
        </p:spPr>
      </p:pic>
      <p:sp>
        <p:nvSpPr>
          <p:cNvPr id="800" name="Google Shape;800;p101"/>
          <p:cNvSpPr txBox="1"/>
          <p:nvPr/>
        </p:nvSpPr>
        <p:spPr>
          <a:xfrm>
            <a:off x="398623" y="349515"/>
            <a:ext cx="8190600" cy="675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000"/>
              <a:buFont typeface="Arial"/>
              <a:buNone/>
            </a:pPr>
            <a:r>
              <a:rPr lang="en-US" sz="2400" b="1">
                <a:solidFill>
                  <a:schemeClr val="dk2"/>
                </a:solidFill>
              </a:rPr>
              <a:t>One-to-many relationship</a:t>
            </a:r>
            <a:endParaRPr/>
          </a:p>
        </p:txBody>
      </p:sp>
      <p:pic>
        <p:nvPicPr>
          <p:cNvPr id="801" name="Google Shape;801;p101"/>
          <p:cNvPicPr preferRelativeResize="0"/>
          <p:nvPr/>
        </p:nvPicPr>
        <p:blipFill rotWithShape="1">
          <a:blip r:embed="rId3">
            <a:alphaModFix/>
          </a:blip>
          <a:srcRect/>
          <a:stretch/>
        </p:blipFill>
        <p:spPr>
          <a:xfrm>
            <a:off x="8467344" y="4489704"/>
            <a:ext cx="417164" cy="337195"/>
          </a:xfrm>
          <a:prstGeom prst="rect">
            <a:avLst/>
          </a:prstGeom>
          <a:noFill/>
          <a:ln>
            <a:noFill/>
          </a:ln>
        </p:spPr>
      </p:pic>
      <p:pic>
        <p:nvPicPr>
          <p:cNvPr id="802" name="Google Shape;802;p101"/>
          <p:cNvPicPr preferRelativeResize="0"/>
          <p:nvPr/>
        </p:nvPicPr>
        <p:blipFill>
          <a:blip r:embed="rId4">
            <a:alphaModFix/>
          </a:blip>
          <a:stretch>
            <a:fillRect/>
          </a:stretch>
        </p:blipFill>
        <p:spPr>
          <a:xfrm>
            <a:off x="960375" y="1119515"/>
            <a:ext cx="7347181" cy="381328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D3002D"/>
      </a:dk1>
      <a:lt1>
        <a:srgbClr val="FFFFFF"/>
      </a:lt1>
      <a:dk2>
        <a:srgbClr val="000000"/>
      </a:dk2>
      <a:lt2>
        <a:srgbClr val="F8F8F8"/>
      </a:lt2>
      <a:accent1>
        <a:srgbClr val="B9002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3407</Words>
  <Application>Microsoft Office PowerPoint</Application>
  <PresentationFormat>On-screen Show (16:9)</PresentationFormat>
  <Paragraphs>576</Paragraphs>
  <Slides>127</Slides>
  <Notes>127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127</vt:i4>
      </vt:variant>
    </vt:vector>
  </HeadingPairs>
  <TitlesOfParts>
    <vt:vector size="130" baseType="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George Mount</cp:lastModifiedBy>
  <cp:revision>1</cp:revision>
  <dcterms:modified xsi:type="dcterms:W3CDTF">2019-09-26T21:04:17Z</dcterms:modified>
</cp:coreProperties>
</file>